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8" r:id="rId3"/>
    <p:sldId id="261" r:id="rId4"/>
    <p:sldId id="282" r:id="rId5"/>
    <p:sldId id="279" r:id="rId6"/>
    <p:sldId id="259" r:id="rId7"/>
    <p:sldId id="260" r:id="rId8"/>
    <p:sldId id="265" r:id="rId9"/>
    <p:sldId id="266" r:id="rId10"/>
    <p:sldId id="276" r:id="rId11"/>
    <p:sldId id="277" r:id="rId12"/>
    <p:sldId id="274" r:id="rId13"/>
    <p:sldId id="275" r:id="rId14"/>
    <p:sldId id="268" r:id="rId15"/>
    <p:sldId id="270" r:id="rId16"/>
    <p:sldId id="272" r:id="rId17"/>
    <p:sldId id="278" r:id="rId18"/>
  </p:sldIdLst>
  <p:sldSz cx="12192000" cy="6858000"/>
  <p:notesSz cx="6669088" cy="99266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01" userDrawn="1">
          <p15:clr>
            <a:srgbClr val="A4A3A4"/>
          </p15:clr>
        </p15:guide>
      </p15:notes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1" roundtripDataSignature="AMtx7mioJE1Iywe0BvReO4fZKatv2W7kn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NR des Grands Causses - Pôle Aménagement Paysages Evaluation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DC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3DDB6A3-DC97-4004-962C-A1DB74FC57E2}">
  <a:tblStyle styleId="{13DDB6A3-DC97-4004-962C-A1DB74FC57E2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7EEF3"/>
          </a:solidFill>
        </a:fill>
      </a:tcStyle>
    </a:wholeTbl>
    <a:band1H>
      <a:tcTxStyle/>
      <a:tcStyle>
        <a:tcBdr/>
        <a:fill>
          <a:solidFill>
            <a:srgbClr val="CCDCE6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CDCE6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2918" autoAdjust="0"/>
  </p:normalViewPr>
  <p:slideViewPr>
    <p:cSldViewPr snapToGrid="0">
      <p:cViewPr varScale="1">
        <p:scale>
          <a:sx n="42" d="100"/>
          <a:sy n="42" d="100"/>
        </p:scale>
        <p:origin x="1580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3127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1" y="2"/>
            <a:ext cx="2889938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3" tIns="45673" rIns="91393" bIns="45673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779151" y="2"/>
            <a:ext cx="2889938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3" tIns="45673" rIns="91393" bIns="45673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889214" y="4715156"/>
            <a:ext cx="4890665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3" tIns="45673" rIns="91393" bIns="45673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1" y="9430306"/>
            <a:ext cx="2889938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3" tIns="45673" rIns="91393" bIns="45673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779151" y="9430306"/>
            <a:ext cx="2889938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3" tIns="45673" rIns="91393" bIns="45673" anchor="b" anchorCtr="0">
            <a:noAutofit/>
          </a:bodyPr>
          <a:lstStyle/>
          <a:p>
            <a:pPr algn="r"/>
            <a:fld id="{00000000-1234-1234-1234-123412341234}" type="slidenum">
              <a:rPr lang="fr-FR" sz="1200" smtClean="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pPr algn="r"/>
              <a:t>‹N°›</a:t>
            </a:fld>
            <a:endParaRPr lang="fr-FR" sz="1200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5:notes"/>
          <p:cNvSpPr txBox="1">
            <a:spLocks noGrp="1"/>
          </p:cNvSpPr>
          <p:nvPr>
            <p:ph type="body" idx="1"/>
          </p:nvPr>
        </p:nvSpPr>
        <p:spPr>
          <a:xfrm>
            <a:off x="889214" y="4715156"/>
            <a:ext cx="4890665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3" tIns="45673" rIns="91393" bIns="45673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02" name="Google Shape;30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84:notes"/>
          <p:cNvSpPr txBox="1">
            <a:spLocks noGrp="1"/>
          </p:cNvSpPr>
          <p:nvPr>
            <p:ph type="body" idx="1"/>
          </p:nvPr>
        </p:nvSpPr>
        <p:spPr>
          <a:xfrm>
            <a:off x="889214" y="4715156"/>
            <a:ext cx="4890665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3" tIns="45673" rIns="91393" bIns="45673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450" name="Google Shape;450;p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85:notes"/>
          <p:cNvSpPr txBox="1">
            <a:spLocks noGrp="1"/>
          </p:cNvSpPr>
          <p:nvPr>
            <p:ph type="body" idx="1"/>
          </p:nvPr>
        </p:nvSpPr>
        <p:spPr>
          <a:xfrm>
            <a:off x="889214" y="4715156"/>
            <a:ext cx="4890665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3" tIns="45673" rIns="91393" bIns="45673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458" name="Google Shape;458;p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82:notes"/>
          <p:cNvSpPr txBox="1">
            <a:spLocks noGrp="1"/>
          </p:cNvSpPr>
          <p:nvPr>
            <p:ph type="body" idx="1"/>
          </p:nvPr>
        </p:nvSpPr>
        <p:spPr>
          <a:xfrm>
            <a:off x="889214" y="4715156"/>
            <a:ext cx="4890665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3" tIns="45673" rIns="91393" bIns="45673" anchor="t" anchorCtr="0">
            <a:noAutofit/>
          </a:bodyPr>
          <a:lstStyle/>
          <a:p>
            <a:pPr marL="0" indent="0" defTabSz="914293"/>
            <a:r>
              <a:rPr lang="fr-FR" dirty="0">
                <a:solidFill>
                  <a:srgbClr val="8C2668"/>
                </a:solidFill>
              </a:rPr>
              <a:t>Nombre de réunions limité en privilégiant les échanges intermédiaires afin de proposer des rencontres les plus constructives sous une forme de concertation active</a:t>
            </a:r>
            <a:endParaRPr lang="fr-FR" dirty="0"/>
          </a:p>
          <a:p>
            <a:pPr marL="0" indent="0"/>
            <a:endParaRPr dirty="0"/>
          </a:p>
        </p:txBody>
      </p:sp>
      <p:sp>
        <p:nvSpPr>
          <p:cNvPr id="436" name="Google Shape;436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83:notes"/>
          <p:cNvSpPr txBox="1">
            <a:spLocks noGrp="1"/>
          </p:cNvSpPr>
          <p:nvPr>
            <p:ph type="body" idx="1"/>
          </p:nvPr>
        </p:nvSpPr>
        <p:spPr>
          <a:xfrm>
            <a:off x="889214" y="4715156"/>
            <a:ext cx="4890665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3" tIns="45673" rIns="91393" bIns="45673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444" name="Google Shape;444;p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77:notes"/>
          <p:cNvSpPr txBox="1">
            <a:spLocks noGrp="1"/>
          </p:cNvSpPr>
          <p:nvPr>
            <p:ph type="body" idx="1"/>
          </p:nvPr>
        </p:nvSpPr>
        <p:spPr>
          <a:xfrm>
            <a:off x="889214" y="4715156"/>
            <a:ext cx="4890665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3" tIns="45673" rIns="91393" bIns="45673" anchor="t" anchorCtr="0">
            <a:noAutofit/>
          </a:bodyPr>
          <a:lstStyle/>
          <a:p>
            <a:pPr marL="473997" indent="-255229">
              <a:lnSpc>
                <a:spcPct val="115000"/>
              </a:lnSpc>
              <a:spcBef>
                <a:spcPts val="957"/>
              </a:spcBef>
              <a:buClr>
                <a:schemeClr val="accent2"/>
              </a:buClr>
              <a:buSzPts val="1200"/>
              <a:buFont typeface="Arial"/>
              <a:buChar char="-"/>
            </a:pPr>
            <a:r>
              <a:rPr lang="fr-FR" sz="1100" dirty="0">
                <a:solidFill>
                  <a:srgbClr val="8C2668"/>
                </a:solidFill>
              </a:rPr>
              <a:t>Des éléments marquants et identitaires du paysage de la vallée</a:t>
            </a:r>
            <a:endParaRPr lang="fr-FR" sz="1100" dirty="0"/>
          </a:p>
          <a:p>
            <a:pPr marL="473997" indent="-255229">
              <a:lnSpc>
                <a:spcPct val="115000"/>
              </a:lnSpc>
              <a:spcBef>
                <a:spcPts val="957"/>
              </a:spcBef>
              <a:buClr>
                <a:schemeClr val="accent2"/>
              </a:buClr>
              <a:buSzPts val="1200"/>
              <a:buFont typeface="Arial"/>
              <a:buChar char="-"/>
            </a:pPr>
            <a:r>
              <a:rPr lang="fr-FR" sz="1100" dirty="0">
                <a:solidFill>
                  <a:srgbClr val="8C2668"/>
                </a:solidFill>
              </a:rPr>
              <a:t>Des menaces sanitaires et climatiques</a:t>
            </a:r>
            <a:endParaRPr lang="fr-FR" sz="1100" dirty="0"/>
          </a:p>
          <a:p>
            <a:pPr marL="473997" indent="-255229">
              <a:lnSpc>
                <a:spcPct val="115000"/>
              </a:lnSpc>
              <a:spcBef>
                <a:spcPts val="957"/>
              </a:spcBef>
              <a:buClr>
                <a:schemeClr val="accent2"/>
              </a:buClr>
              <a:buSzPts val="1200"/>
              <a:buFont typeface="Arial"/>
              <a:buChar char="-"/>
            </a:pPr>
            <a:r>
              <a:rPr lang="fr-FR" sz="1100" dirty="0">
                <a:solidFill>
                  <a:srgbClr val="8C2668"/>
                </a:solidFill>
              </a:rPr>
              <a:t>Un arrachage systématique des vergers de cerisiers à venir (produits phyto non autorisés)</a:t>
            </a:r>
            <a:endParaRPr lang="fr-FR" sz="1100" dirty="0"/>
          </a:p>
          <a:p>
            <a:pPr marL="473997" indent="-255229">
              <a:lnSpc>
                <a:spcPct val="115000"/>
              </a:lnSpc>
              <a:spcBef>
                <a:spcPts val="957"/>
              </a:spcBef>
              <a:buClr>
                <a:schemeClr val="accent2"/>
              </a:buClr>
              <a:buSzPts val="1200"/>
              <a:buFont typeface="Arial"/>
              <a:buChar char="-"/>
            </a:pPr>
            <a:r>
              <a:rPr lang="fr-FR" sz="1100" dirty="0">
                <a:solidFill>
                  <a:srgbClr val="8C2668"/>
                </a:solidFill>
              </a:rPr>
              <a:t>15 arboriculteurs engagés dans une démarche « </a:t>
            </a:r>
            <a:r>
              <a:rPr lang="fr-FR" sz="1100" dirty="0" err="1">
                <a:solidFill>
                  <a:srgbClr val="8C2668"/>
                </a:solidFill>
              </a:rPr>
              <a:t>Déphy</a:t>
            </a:r>
            <a:r>
              <a:rPr lang="fr-FR" sz="1100" dirty="0">
                <a:solidFill>
                  <a:srgbClr val="8C2668"/>
                </a:solidFill>
              </a:rPr>
              <a:t> » (réduction de 50% des produits phytosanitaires)</a:t>
            </a:r>
            <a:endParaRPr lang="fr-FR" sz="1100" dirty="0"/>
          </a:p>
          <a:p>
            <a:pPr marL="473997" indent="-255229">
              <a:lnSpc>
                <a:spcPct val="115000"/>
              </a:lnSpc>
              <a:spcBef>
                <a:spcPts val="957"/>
              </a:spcBef>
              <a:buClr>
                <a:schemeClr val="accent2"/>
              </a:buClr>
              <a:buSzPts val="1200"/>
              <a:buFont typeface="Arial"/>
              <a:buChar char="-"/>
            </a:pPr>
            <a:r>
              <a:rPr lang="fr-FR" sz="1100" dirty="0">
                <a:solidFill>
                  <a:srgbClr val="8C2668"/>
                </a:solidFill>
              </a:rPr>
              <a:t>Une lutte mécanique (filets) à priori très onéreuse et difficilement réalisable sans aides extérieures (rendement plus faible sans irrigation)</a:t>
            </a:r>
            <a:endParaRPr lang="fr-FR" sz="1100" dirty="0"/>
          </a:p>
          <a:p>
            <a:pPr marL="473997" indent="-255229">
              <a:lnSpc>
                <a:spcPct val="115000"/>
              </a:lnSpc>
              <a:spcBef>
                <a:spcPts val="957"/>
              </a:spcBef>
              <a:buClr>
                <a:schemeClr val="accent2"/>
              </a:buClr>
              <a:buSzPts val="1200"/>
              <a:buFont typeface="Arial"/>
              <a:buChar char="-"/>
            </a:pPr>
            <a:r>
              <a:rPr lang="fr-FR" sz="1100" dirty="0">
                <a:solidFill>
                  <a:srgbClr val="8C2668"/>
                </a:solidFill>
              </a:rPr>
              <a:t>Des vergers tenus par d’anciens </a:t>
            </a:r>
            <a:r>
              <a:rPr lang="fr-FR" sz="1100" dirty="0" err="1">
                <a:solidFill>
                  <a:srgbClr val="8C2668"/>
                </a:solidFill>
              </a:rPr>
              <a:t>pluri-actifs</a:t>
            </a:r>
            <a:r>
              <a:rPr lang="fr-FR" sz="1100" dirty="0">
                <a:solidFill>
                  <a:srgbClr val="8C2668"/>
                </a:solidFill>
              </a:rPr>
              <a:t> (abandon, succession, conversion en prairies, reprise…)</a:t>
            </a:r>
          </a:p>
          <a:p>
            <a:pPr marL="437534" indent="-291690">
              <a:lnSpc>
                <a:spcPct val="115000"/>
              </a:lnSpc>
              <a:spcBef>
                <a:spcPts val="957"/>
              </a:spcBef>
              <a:buClr>
                <a:srgbClr val="8C2668"/>
              </a:buClr>
              <a:buSzPts val="1200"/>
              <a:buChar char="-"/>
            </a:pPr>
            <a:r>
              <a:rPr lang="fr-FR" sz="1100" dirty="0">
                <a:solidFill>
                  <a:srgbClr val="8C2668"/>
                </a:solidFill>
              </a:rPr>
              <a:t> Une absence d’inventaire agricole</a:t>
            </a:r>
          </a:p>
          <a:p>
            <a:pPr marL="437534" indent="-291690">
              <a:lnSpc>
                <a:spcPct val="115000"/>
              </a:lnSpc>
              <a:spcBef>
                <a:spcPts val="957"/>
              </a:spcBef>
              <a:buClr>
                <a:srgbClr val="8C2668"/>
              </a:buClr>
              <a:buSzPts val="1200"/>
              <a:buChar char="-"/>
            </a:pPr>
            <a:r>
              <a:rPr lang="fr-FR" sz="1100" dirty="0">
                <a:solidFill>
                  <a:srgbClr val="8C2668"/>
                </a:solidFill>
              </a:rPr>
              <a:t>Des difficultés financières pour les nouvelles installations</a:t>
            </a:r>
          </a:p>
          <a:p>
            <a:pPr marL="473997" indent="-255229">
              <a:lnSpc>
                <a:spcPct val="115000"/>
              </a:lnSpc>
              <a:spcBef>
                <a:spcPts val="957"/>
              </a:spcBef>
              <a:buClr>
                <a:schemeClr val="accent2"/>
              </a:buClr>
              <a:buSzPts val="1200"/>
              <a:buFont typeface="Arial"/>
              <a:buChar char="-"/>
            </a:pPr>
            <a:r>
              <a:rPr lang="fr-FR" sz="1100" dirty="0">
                <a:solidFill>
                  <a:srgbClr val="8C2668"/>
                </a:solidFill>
              </a:rPr>
              <a:t>Une demande d’installation en maraîchage avec un accès à l’eau</a:t>
            </a:r>
            <a:endParaRPr lang="fr-FR" sz="1100" dirty="0"/>
          </a:p>
          <a:p>
            <a:pPr marL="473997" indent="-255229">
              <a:lnSpc>
                <a:spcPct val="115000"/>
              </a:lnSpc>
              <a:spcBef>
                <a:spcPts val="957"/>
              </a:spcBef>
              <a:buClr>
                <a:schemeClr val="accent2"/>
              </a:buClr>
              <a:buSzPts val="1200"/>
              <a:buFont typeface="Arial"/>
              <a:buChar char="-"/>
            </a:pPr>
            <a:r>
              <a:rPr lang="fr-FR" sz="1100" dirty="0">
                <a:solidFill>
                  <a:srgbClr val="8C2668"/>
                </a:solidFill>
              </a:rPr>
              <a:t>Une bonne commercialisation des légumes</a:t>
            </a:r>
            <a:endParaRPr lang="fr-FR" sz="1100" dirty="0"/>
          </a:p>
          <a:p>
            <a:pPr marL="473997" indent="-255229">
              <a:lnSpc>
                <a:spcPct val="115000"/>
              </a:lnSpc>
              <a:spcBef>
                <a:spcPts val="957"/>
              </a:spcBef>
              <a:buClr>
                <a:schemeClr val="accent2"/>
              </a:buClr>
              <a:buSzPts val="1200"/>
              <a:buFont typeface="Arial"/>
              <a:buChar char="-"/>
            </a:pPr>
            <a:r>
              <a:rPr lang="fr-FR" sz="1100" dirty="0">
                <a:solidFill>
                  <a:srgbClr val="8C2668"/>
                </a:solidFill>
              </a:rPr>
              <a:t>Une demande de jardins familiaux</a:t>
            </a:r>
            <a:endParaRPr lang="fr-FR" sz="1100" dirty="0"/>
          </a:p>
          <a:p>
            <a:pPr marL="473997" indent="-303843">
              <a:lnSpc>
                <a:spcPct val="150000"/>
              </a:lnSpc>
              <a:spcBef>
                <a:spcPts val="0"/>
              </a:spcBef>
              <a:buClr>
                <a:schemeClr val="accent2"/>
              </a:buClr>
              <a:buSzPts val="2000"/>
              <a:buFont typeface="Arial"/>
              <a:buChar char="-"/>
            </a:pPr>
            <a:r>
              <a:rPr lang="fr-FR" sz="1100" dirty="0">
                <a:solidFill>
                  <a:srgbClr val="8C2668"/>
                </a:solidFill>
              </a:rPr>
              <a:t>Une demande croissante de produits locaux</a:t>
            </a:r>
            <a:endParaRPr lang="fr-FR" sz="1900" dirty="0"/>
          </a:p>
          <a:p>
            <a:pPr marL="473997" indent="-303843">
              <a:lnSpc>
                <a:spcPct val="150000"/>
              </a:lnSpc>
              <a:spcBef>
                <a:spcPts val="0"/>
              </a:spcBef>
              <a:buClr>
                <a:schemeClr val="accent2"/>
              </a:buClr>
              <a:buSzPts val="2000"/>
              <a:buFont typeface="Arial"/>
              <a:buChar char="-"/>
            </a:pPr>
            <a:r>
              <a:rPr lang="fr-FR" sz="1100" dirty="0">
                <a:solidFill>
                  <a:srgbClr val="8C2668"/>
                </a:solidFill>
              </a:rPr>
              <a:t>une diversification existante minoritaire émergente : mirabelle, truffier, pomme, amandiers…</a:t>
            </a:r>
          </a:p>
          <a:p>
            <a:pPr marL="473997" indent="-303843">
              <a:lnSpc>
                <a:spcPct val="150000"/>
              </a:lnSpc>
              <a:spcBef>
                <a:spcPts val="0"/>
              </a:spcBef>
              <a:buClr>
                <a:schemeClr val="accent2"/>
              </a:buClr>
              <a:buSzPts val="2000"/>
              <a:buFont typeface="Arial"/>
              <a:buChar char="-"/>
            </a:pPr>
            <a:r>
              <a:rPr lang="fr-FR" sz="1100" dirty="0">
                <a:solidFill>
                  <a:srgbClr val="8C2668"/>
                </a:solidFill>
              </a:rPr>
              <a:t>l’existence d’un pressoir à fruits à Comprégnac</a:t>
            </a:r>
          </a:p>
          <a:p>
            <a:pPr marL="473997" indent="-303843">
              <a:lnSpc>
                <a:spcPct val="150000"/>
              </a:lnSpc>
              <a:spcBef>
                <a:spcPts val="0"/>
              </a:spcBef>
              <a:buClr>
                <a:schemeClr val="accent2"/>
              </a:buClr>
              <a:buSzPts val="2000"/>
              <a:buFont typeface="Arial"/>
              <a:buChar char="-"/>
            </a:pPr>
            <a:r>
              <a:rPr lang="fr-FR" sz="1100" dirty="0">
                <a:solidFill>
                  <a:srgbClr val="8C2668"/>
                </a:solidFill>
              </a:rPr>
              <a:t>un manque d’offre de fruits en Aveyron</a:t>
            </a:r>
            <a:endParaRPr lang="fr-FR" sz="1900" dirty="0"/>
          </a:p>
          <a:p>
            <a:pPr marL="473997" indent="-303843">
              <a:lnSpc>
                <a:spcPct val="150000"/>
              </a:lnSpc>
              <a:spcBef>
                <a:spcPts val="0"/>
              </a:spcBef>
              <a:buClr>
                <a:schemeClr val="accent2"/>
              </a:buClr>
              <a:buSzPts val="2000"/>
              <a:buFont typeface="Arial"/>
              <a:buChar char="-"/>
            </a:pPr>
            <a:r>
              <a:rPr lang="fr-FR" sz="1100" dirty="0">
                <a:solidFill>
                  <a:srgbClr val="8C2668"/>
                </a:solidFill>
              </a:rPr>
              <a:t>Un projet de PAT</a:t>
            </a:r>
            <a:endParaRPr lang="fr-FR" sz="1900" dirty="0"/>
          </a:p>
          <a:p>
            <a:pPr marL="473997" indent="-303843">
              <a:lnSpc>
                <a:spcPct val="150000"/>
              </a:lnSpc>
              <a:spcBef>
                <a:spcPts val="0"/>
              </a:spcBef>
              <a:buClr>
                <a:schemeClr val="accent2"/>
              </a:buClr>
              <a:buSzPts val="2000"/>
              <a:buFont typeface="Arial"/>
              <a:buChar char="-"/>
            </a:pPr>
            <a:r>
              <a:rPr lang="fr-FR" sz="1100" dirty="0">
                <a:solidFill>
                  <a:srgbClr val="8C2668"/>
                </a:solidFill>
              </a:rPr>
              <a:t>Des acteurs à mobiliser (cuisine centrale, association du </a:t>
            </a:r>
            <a:r>
              <a:rPr lang="fr-FR" sz="1100" dirty="0" err="1">
                <a:solidFill>
                  <a:srgbClr val="8C2668"/>
                </a:solidFill>
              </a:rPr>
              <a:t>Chayran</a:t>
            </a:r>
            <a:r>
              <a:rPr lang="fr-FR" sz="1100" dirty="0">
                <a:solidFill>
                  <a:srgbClr val="8C2668"/>
                </a:solidFill>
              </a:rPr>
              <a:t>, coopératives agricoles )</a:t>
            </a:r>
            <a:endParaRPr lang="fr-FR" sz="1900" dirty="0"/>
          </a:p>
          <a:p>
            <a:pPr marL="473997" indent="-303843">
              <a:lnSpc>
                <a:spcPct val="150000"/>
              </a:lnSpc>
              <a:spcBef>
                <a:spcPts val="0"/>
              </a:spcBef>
              <a:buClr>
                <a:schemeClr val="accent2"/>
              </a:buClr>
              <a:buSzPts val="2000"/>
              <a:buFont typeface="Arial"/>
              <a:buChar char="-"/>
            </a:pPr>
            <a:r>
              <a:rPr lang="fr-FR" sz="1100" dirty="0">
                <a:solidFill>
                  <a:srgbClr val="8C2668"/>
                </a:solidFill>
              </a:rPr>
              <a:t>Une production fruitière de qualité (pomme, cerise) non valorisée (label, ex: « Site remarquable du goût »)</a:t>
            </a:r>
          </a:p>
          <a:p>
            <a:pPr marL="473997" indent="-303843">
              <a:lnSpc>
                <a:spcPct val="150000"/>
              </a:lnSpc>
              <a:spcBef>
                <a:spcPts val="0"/>
              </a:spcBef>
              <a:buClr>
                <a:schemeClr val="accent2"/>
              </a:buClr>
              <a:buSzPts val="2000"/>
              <a:buFont typeface="Arial"/>
              <a:buChar char="-"/>
            </a:pPr>
            <a:r>
              <a:rPr lang="fr-FR" sz="1100" dirty="0">
                <a:solidFill>
                  <a:srgbClr val="8C2668"/>
                </a:solidFill>
              </a:rPr>
              <a:t>Une diversification vers la pêche possible (coteaux) mais sans filière de commercialisation</a:t>
            </a:r>
            <a:endParaRPr lang="fr-FR" sz="1900" dirty="0"/>
          </a:p>
          <a:p>
            <a:pPr marL="473997" indent="-303843">
              <a:lnSpc>
                <a:spcPct val="150000"/>
              </a:lnSpc>
              <a:spcBef>
                <a:spcPts val="0"/>
              </a:spcBef>
              <a:buClr>
                <a:schemeClr val="accent2"/>
              </a:buClr>
              <a:buSzPts val="2000"/>
              <a:buFont typeface="Arial"/>
              <a:buChar char="-"/>
            </a:pPr>
            <a:r>
              <a:rPr lang="fr-FR" sz="1100" dirty="0">
                <a:solidFill>
                  <a:srgbClr val="8C2668"/>
                </a:solidFill>
              </a:rPr>
              <a:t>Une zone pédoclimatique potentiellement favorable pour la culture de l’olivier en aval de Millau</a:t>
            </a:r>
            <a:endParaRPr lang="fr-FR" sz="1900" dirty="0"/>
          </a:p>
          <a:p>
            <a:pPr marL="473997" indent="-303843">
              <a:lnSpc>
                <a:spcPct val="150000"/>
              </a:lnSpc>
              <a:spcBef>
                <a:spcPts val="0"/>
              </a:spcBef>
              <a:buClr>
                <a:schemeClr val="accent2"/>
              </a:buClr>
              <a:buSzPts val="2000"/>
              <a:buFont typeface="Arial"/>
              <a:buChar char="-"/>
            </a:pPr>
            <a:r>
              <a:rPr lang="fr-FR" sz="1100" dirty="0">
                <a:solidFill>
                  <a:srgbClr val="8C2668"/>
                </a:solidFill>
              </a:rPr>
              <a:t>Une trufficulture à développer ?</a:t>
            </a:r>
          </a:p>
          <a:p>
            <a:pPr marL="473997" indent="-255229">
              <a:lnSpc>
                <a:spcPct val="150000"/>
              </a:lnSpc>
              <a:spcBef>
                <a:spcPts val="0"/>
              </a:spcBef>
              <a:buClr>
                <a:schemeClr val="accent2"/>
              </a:buClr>
              <a:buSzPts val="1200"/>
              <a:buFont typeface="Arial"/>
              <a:buChar char="-"/>
            </a:pPr>
            <a:r>
              <a:rPr lang="fr-FR" sz="1100" dirty="0">
                <a:solidFill>
                  <a:srgbClr val="8C2668"/>
                </a:solidFill>
              </a:rPr>
              <a:t>Un pressoir à Comprégnac peu valorisé ?</a:t>
            </a:r>
          </a:p>
          <a:p>
            <a:pPr marL="473997" indent="-255229">
              <a:spcBef>
                <a:spcPts val="957"/>
              </a:spcBef>
              <a:buClr>
                <a:schemeClr val="accent2"/>
              </a:buClr>
              <a:buSzPts val="1200"/>
              <a:buFont typeface="Arial"/>
              <a:buChar char="-"/>
            </a:pPr>
            <a:r>
              <a:rPr lang="fr-FR" sz="1100" dirty="0">
                <a:solidFill>
                  <a:srgbClr val="8C2668"/>
                </a:solidFill>
              </a:rPr>
              <a:t>Une viticulture en bonne santé (avec des reprises)</a:t>
            </a:r>
            <a:endParaRPr lang="fr-FR" sz="1100" dirty="0"/>
          </a:p>
          <a:p>
            <a:pPr marL="473997" indent="-255229">
              <a:spcBef>
                <a:spcPts val="957"/>
              </a:spcBef>
              <a:buClr>
                <a:schemeClr val="accent2"/>
              </a:buClr>
              <a:buSzPts val="1200"/>
              <a:buFont typeface="Arial"/>
              <a:buChar char="-"/>
            </a:pPr>
            <a:r>
              <a:rPr lang="fr-FR" sz="1100" dirty="0">
                <a:solidFill>
                  <a:srgbClr val="8C2668"/>
                </a:solidFill>
              </a:rPr>
              <a:t>La quasi-totalité des exploitations viticoles en « bio »</a:t>
            </a:r>
            <a:endParaRPr lang="fr-FR" sz="1100" dirty="0"/>
          </a:p>
          <a:p>
            <a:pPr marL="473997" indent="-255229">
              <a:spcBef>
                <a:spcPts val="957"/>
              </a:spcBef>
              <a:buClr>
                <a:schemeClr val="accent2"/>
              </a:buClr>
              <a:buSzPts val="1200"/>
              <a:buFont typeface="Arial"/>
              <a:buChar char="-"/>
            </a:pPr>
            <a:r>
              <a:rPr lang="fr-FR" sz="1100" dirty="0">
                <a:solidFill>
                  <a:srgbClr val="8C2668"/>
                </a:solidFill>
              </a:rPr>
              <a:t>Une demande en vin importante</a:t>
            </a:r>
            <a:endParaRPr lang="fr-FR" sz="1100" dirty="0"/>
          </a:p>
          <a:p>
            <a:pPr marL="473997" indent="-255229">
              <a:spcBef>
                <a:spcPts val="957"/>
              </a:spcBef>
              <a:buClr>
                <a:schemeClr val="accent2"/>
              </a:buClr>
              <a:buSzPts val="1200"/>
              <a:buFont typeface="Arial"/>
              <a:buChar char="-"/>
            </a:pPr>
            <a:r>
              <a:rPr lang="fr-FR" sz="1100" dirty="0">
                <a:solidFill>
                  <a:srgbClr val="8C2668"/>
                </a:solidFill>
              </a:rPr>
              <a:t>Des initiatives exemplaires : plantations du secteur « Chapelle Saint-Martin » à Montjaux, réutilisation des caves à fleurines à Compeyre</a:t>
            </a:r>
            <a:endParaRPr lang="fr-FR" sz="1100" dirty="0"/>
          </a:p>
          <a:p>
            <a:pPr marL="473997" indent="-255229">
              <a:spcBef>
                <a:spcPts val="957"/>
              </a:spcBef>
              <a:buClr>
                <a:schemeClr val="accent2"/>
              </a:buClr>
              <a:buSzPts val="1200"/>
              <a:buFont typeface="Arial"/>
              <a:buChar char="-"/>
            </a:pPr>
            <a:r>
              <a:rPr lang="fr-FR" sz="1100" dirty="0">
                <a:solidFill>
                  <a:srgbClr val="8C2668"/>
                </a:solidFill>
              </a:rPr>
              <a:t>Des nouveaux vignerons limités par le droit à planter, mais des extensions d’exploitations existantes possibles?</a:t>
            </a:r>
            <a:endParaRPr lang="fr-FR" sz="1100" dirty="0"/>
          </a:p>
          <a:p>
            <a:pPr marL="473997" indent="-255229">
              <a:lnSpc>
                <a:spcPct val="150000"/>
              </a:lnSpc>
              <a:spcBef>
                <a:spcPts val="0"/>
              </a:spcBef>
              <a:buClr>
                <a:schemeClr val="accent2"/>
              </a:buClr>
              <a:buSzPts val="1200"/>
              <a:buFont typeface="Arial"/>
              <a:buChar char="-"/>
            </a:pPr>
            <a:endParaRPr lang="fr-FR" sz="1100" dirty="0"/>
          </a:p>
          <a:p>
            <a:pPr marL="0" indent="0"/>
            <a:endParaRPr dirty="0"/>
          </a:p>
        </p:txBody>
      </p:sp>
      <p:sp>
        <p:nvSpPr>
          <p:cNvPr id="394" name="Google Shape;394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79:notes"/>
          <p:cNvSpPr txBox="1">
            <a:spLocks noGrp="1"/>
          </p:cNvSpPr>
          <p:nvPr>
            <p:ph type="body" idx="1"/>
          </p:nvPr>
        </p:nvSpPr>
        <p:spPr>
          <a:xfrm>
            <a:off x="889214" y="4715156"/>
            <a:ext cx="4890665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3" tIns="45673" rIns="91393" bIns="45673" anchor="t" anchorCtr="0">
            <a:noAutofit/>
          </a:bodyPr>
          <a:lstStyle/>
          <a:p>
            <a:pPr marL="473997" indent="-255229">
              <a:spcBef>
                <a:spcPts val="957"/>
              </a:spcBef>
              <a:buClr>
                <a:schemeClr val="accent2"/>
              </a:buClr>
              <a:buSzPts val="1200"/>
              <a:buFont typeface="Arial"/>
              <a:buChar char="-"/>
            </a:pPr>
            <a:r>
              <a:rPr lang="fr-FR" sz="1100" dirty="0">
                <a:solidFill>
                  <a:srgbClr val="CEA24A"/>
                </a:solidFill>
                <a:latin typeface="Arial"/>
                <a:ea typeface="Arial"/>
                <a:cs typeface="Arial"/>
                <a:sym typeface="Arial"/>
              </a:rPr>
              <a:t>Une qualité de l’eau à maintenir</a:t>
            </a:r>
          </a:p>
          <a:p>
            <a:pPr marL="473997" indent="-255229">
              <a:spcBef>
                <a:spcPts val="957"/>
              </a:spcBef>
              <a:buClr>
                <a:srgbClr val="CEA24A"/>
              </a:buClr>
              <a:buSzPts val="1200"/>
              <a:buChar char="-"/>
            </a:pPr>
            <a:r>
              <a:rPr lang="fr-FR" sz="1100" dirty="0">
                <a:solidFill>
                  <a:srgbClr val="CEA24A"/>
                </a:solidFill>
              </a:rPr>
              <a:t>Une prévision de -20% du débit du Tarn pour 2050</a:t>
            </a:r>
          </a:p>
          <a:p>
            <a:pPr marL="473997" indent="-255229">
              <a:spcBef>
                <a:spcPts val="957"/>
              </a:spcBef>
              <a:buClr>
                <a:srgbClr val="CEA24A"/>
              </a:buClr>
              <a:buSzPts val="1200"/>
              <a:buChar char="-"/>
            </a:pPr>
            <a:r>
              <a:rPr lang="fr-FR" sz="1100" dirty="0">
                <a:solidFill>
                  <a:srgbClr val="CEA24A"/>
                </a:solidFill>
              </a:rPr>
              <a:t>Des problèmes de qualité d’AEP sur des captages (Mostuejouls, Comprégnac notamment)</a:t>
            </a:r>
          </a:p>
          <a:p>
            <a:pPr marL="473997" indent="-255229">
              <a:spcBef>
                <a:spcPts val="957"/>
              </a:spcBef>
              <a:buClr>
                <a:schemeClr val="accent2"/>
              </a:buClr>
              <a:buSzPts val="1200"/>
              <a:buFont typeface="Arial"/>
              <a:buChar char="-"/>
            </a:pPr>
            <a:r>
              <a:rPr lang="fr-FR" sz="1100" dirty="0">
                <a:solidFill>
                  <a:srgbClr val="CEA24A"/>
                </a:solidFill>
                <a:latin typeface="Arial"/>
                <a:ea typeface="Arial"/>
                <a:cs typeface="Arial"/>
                <a:sym typeface="Arial"/>
              </a:rPr>
              <a:t>Un schéma de l’AEP sur la CC MGC en cours</a:t>
            </a:r>
            <a:endParaRPr lang="fr-FR" sz="1100" dirty="0"/>
          </a:p>
          <a:p>
            <a:pPr marL="473997" indent="-255229">
              <a:spcBef>
                <a:spcPts val="957"/>
              </a:spcBef>
              <a:buClr>
                <a:schemeClr val="accent2"/>
              </a:buClr>
              <a:buSzPts val="1200"/>
              <a:buFont typeface="Arial"/>
              <a:buChar char="-"/>
            </a:pPr>
            <a:r>
              <a:rPr lang="fr-FR" sz="1100" dirty="0">
                <a:solidFill>
                  <a:srgbClr val="CEA24A"/>
                </a:solidFill>
                <a:latin typeface="Arial"/>
                <a:ea typeface="Arial"/>
                <a:cs typeface="Arial"/>
                <a:sym typeface="Arial"/>
              </a:rPr>
              <a:t>Des communes engagées plus ou moins fortement dans des démarches et labélisation « 0 phyto » (FREDON)</a:t>
            </a:r>
            <a:endParaRPr lang="fr-FR" sz="1100" dirty="0"/>
          </a:p>
          <a:p>
            <a:pPr marL="473997" indent="-255229">
              <a:spcBef>
                <a:spcPts val="957"/>
              </a:spcBef>
              <a:buClr>
                <a:schemeClr val="accent2"/>
              </a:buClr>
              <a:buSzPts val="1200"/>
              <a:buFont typeface="Arial"/>
              <a:buChar char="-"/>
            </a:pPr>
            <a:r>
              <a:rPr lang="fr-FR" sz="1100" dirty="0">
                <a:solidFill>
                  <a:srgbClr val="CEA24A"/>
                </a:solidFill>
                <a:latin typeface="Arial"/>
                <a:ea typeface="Arial"/>
                <a:cs typeface="Arial"/>
                <a:sym typeface="Arial"/>
              </a:rPr>
              <a:t>Des démarches « 0 phyto » à multiplier auprès de tous les acteurs (campings…)</a:t>
            </a:r>
          </a:p>
          <a:p>
            <a:pPr marL="473997" indent="-255229">
              <a:spcBef>
                <a:spcPts val="957"/>
              </a:spcBef>
              <a:buClr>
                <a:schemeClr val="accent2"/>
              </a:buClr>
              <a:buSzPts val="1200"/>
              <a:buFont typeface="Arial"/>
              <a:buChar char="-"/>
            </a:pPr>
            <a:r>
              <a:rPr lang="fr-FR" sz="1100" dirty="0">
                <a:solidFill>
                  <a:srgbClr val="CEA24A"/>
                </a:solidFill>
              </a:rPr>
              <a:t>Un projet de charte porté par la DDT sur l’utilisation des produits phytosanitaires</a:t>
            </a:r>
            <a:endParaRPr lang="fr-FR" sz="1100" dirty="0"/>
          </a:p>
          <a:p>
            <a:pPr marL="473997" indent="-255229">
              <a:spcBef>
                <a:spcPts val="957"/>
              </a:spcBef>
              <a:buClr>
                <a:schemeClr val="accent2"/>
              </a:buClr>
              <a:buSzPts val="1200"/>
              <a:buFont typeface="Arial"/>
              <a:buChar char="-"/>
            </a:pPr>
            <a:r>
              <a:rPr lang="fr-FR" sz="1100" dirty="0">
                <a:solidFill>
                  <a:srgbClr val="CEA24A"/>
                </a:solidFill>
                <a:latin typeface="Arial"/>
                <a:ea typeface="Arial"/>
                <a:cs typeface="Arial"/>
                <a:sym typeface="Arial"/>
              </a:rPr>
              <a:t>Des conflits d’usage entre riverains et professionnels</a:t>
            </a:r>
          </a:p>
          <a:p>
            <a:pPr marL="437534" indent="-291690">
              <a:spcBef>
                <a:spcPts val="957"/>
              </a:spcBef>
              <a:buClr>
                <a:srgbClr val="CEA24A"/>
              </a:buClr>
              <a:buSzPts val="1200"/>
              <a:buFont typeface="Arial"/>
              <a:buChar char="-"/>
            </a:pPr>
            <a:r>
              <a:rPr lang="fr-FR" sz="1100" dirty="0">
                <a:solidFill>
                  <a:srgbClr val="CEA24A"/>
                </a:solidFill>
                <a:latin typeface="Arial"/>
                <a:ea typeface="Arial"/>
                <a:cs typeface="Arial"/>
                <a:sym typeface="Arial"/>
              </a:rPr>
              <a:t>Une communication et une information pour les habitants insuffisantes (sensibilisation, démarches en cours…)</a:t>
            </a:r>
            <a:endParaRPr lang="fr-FR" sz="1100" dirty="0"/>
          </a:p>
          <a:p>
            <a:pPr marL="473997" indent="-255229">
              <a:spcBef>
                <a:spcPts val="957"/>
              </a:spcBef>
              <a:buSzPts val="1200"/>
              <a:buFont typeface="Arial"/>
              <a:buChar char="-"/>
            </a:pPr>
            <a:r>
              <a:rPr lang="fr-FR" sz="1100" dirty="0">
                <a:solidFill>
                  <a:srgbClr val="CEA24A"/>
                </a:solidFill>
                <a:latin typeface="Arial"/>
                <a:ea typeface="Arial"/>
                <a:cs typeface="Arial"/>
                <a:sym typeface="Arial"/>
              </a:rPr>
              <a:t>Un potentiel touristique qualitatif peu mis en avant</a:t>
            </a:r>
            <a:endParaRPr lang="fr-FR" sz="1100" dirty="0"/>
          </a:p>
          <a:p>
            <a:pPr marL="473997" indent="-255229">
              <a:spcBef>
                <a:spcPts val="957"/>
              </a:spcBef>
              <a:buSzPts val="1200"/>
              <a:buFont typeface="Arial"/>
              <a:buChar char="-"/>
            </a:pPr>
            <a:r>
              <a:rPr lang="fr-FR" sz="1100" dirty="0">
                <a:solidFill>
                  <a:srgbClr val="CEA24A"/>
                </a:solidFill>
                <a:latin typeface="Arial"/>
                <a:ea typeface="Arial"/>
                <a:cs typeface="Arial"/>
                <a:sym typeface="Arial"/>
              </a:rPr>
              <a:t>Des corridors des milieux ouverts et des milieux boisés de la TVB rompus</a:t>
            </a:r>
            <a:endParaRPr lang="fr-FR" sz="1100" dirty="0"/>
          </a:p>
          <a:p>
            <a:pPr marL="473997" indent="-255229">
              <a:spcBef>
                <a:spcPts val="957"/>
              </a:spcBef>
              <a:buSzPts val="1200"/>
              <a:buFont typeface="Arial"/>
              <a:buChar char="-"/>
            </a:pPr>
            <a:r>
              <a:rPr lang="fr-FR" sz="1100" dirty="0">
                <a:solidFill>
                  <a:srgbClr val="CEA24A"/>
                </a:solidFill>
                <a:latin typeface="Arial"/>
                <a:ea typeface="Arial"/>
                <a:cs typeface="Arial"/>
                <a:sym typeface="Arial"/>
              </a:rPr>
              <a:t>Des labélisations à multiplier (ex. refuge LPO)</a:t>
            </a:r>
          </a:p>
          <a:p>
            <a:pPr marL="437534" indent="-291690">
              <a:spcBef>
                <a:spcPts val="957"/>
              </a:spcBef>
              <a:buClr>
                <a:srgbClr val="CEA24A"/>
              </a:buClr>
              <a:buSzPts val="1200"/>
              <a:buChar char="-"/>
            </a:pPr>
            <a:r>
              <a:rPr lang="fr-FR" sz="1100" dirty="0">
                <a:solidFill>
                  <a:srgbClr val="CEA24A"/>
                </a:solidFill>
              </a:rPr>
              <a:t>Des dépôts sauvages (matériaux inertes) signalés</a:t>
            </a:r>
          </a:p>
          <a:p>
            <a:pPr marL="0" indent="0"/>
            <a:endParaRPr dirty="0"/>
          </a:p>
        </p:txBody>
      </p:sp>
      <p:sp>
        <p:nvSpPr>
          <p:cNvPr id="408" name="Google Shape;408;p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80:notes"/>
          <p:cNvSpPr txBox="1">
            <a:spLocks noGrp="1"/>
          </p:cNvSpPr>
          <p:nvPr>
            <p:ph type="body" idx="1"/>
          </p:nvPr>
        </p:nvSpPr>
        <p:spPr>
          <a:xfrm>
            <a:off x="889214" y="4715156"/>
            <a:ext cx="4890665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3" tIns="45673" rIns="91393" bIns="45673" anchor="t" anchorCtr="0">
            <a:noAutofit/>
          </a:bodyPr>
          <a:lstStyle/>
          <a:p>
            <a:pPr marL="473997" indent="-255229">
              <a:spcBef>
                <a:spcPts val="957"/>
              </a:spcBef>
              <a:buClr>
                <a:schemeClr val="accent2"/>
              </a:buClr>
              <a:buSzPts val="1200"/>
              <a:buFont typeface="Arial"/>
              <a:buChar char="-"/>
            </a:pPr>
            <a:r>
              <a:rPr lang="fr-FR" sz="1100" dirty="0">
                <a:solidFill>
                  <a:srgbClr val="CEA24A"/>
                </a:solidFill>
                <a:latin typeface="Arial"/>
                <a:ea typeface="Arial"/>
                <a:cs typeface="Arial"/>
                <a:sym typeface="Arial"/>
              </a:rPr>
              <a:t>Un patrimoine bâti riche et diversifié</a:t>
            </a:r>
            <a:endParaRPr lang="fr-FR" sz="1100" dirty="0"/>
          </a:p>
          <a:p>
            <a:pPr marL="473997" indent="-255229">
              <a:spcBef>
                <a:spcPts val="957"/>
              </a:spcBef>
              <a:buClr>
                <a:schemeClr val="accent2"/>
              </a:buClr>
              <a:buSzPts val="1200"/>
              <a:buFont typeface="Arial"/>
              <a:buChar char="-"/>
            </a:pPr>
            <a:r>
              <a:rPr lang="fr-FR" sz="1100" dirty="0">
                <a:solidFill>
                  <a:srgbClr val="CEA24A"/>
                </a:solidFill>
                <a:latin typeface="Arial"/>
                <a:ea typeface="Arial"/>
                <a:cs typeface="Arial"/>
                <a:sym typeface="Arial"/>
              </a:rPr>
              <a:t>Une rivière très attractive</a:t>
            </a:r>
            <a:endParaRPr lang="fr-FR" sz="1100" dirty="0"/>
          </a:p>
          <a:p>
            <a:pPr marL="473997" indent="-255229">
              <a:spcBef>
                <a:spcPts val="957"/>
              </a:spcBef>
              <a:buClr>
                <a:schemeClr val="accent2"/>
              </a:buClr>
              <a:buSzPts val="1200"/>
              <a:buFont typeface="Arial"/>
              <a:buChar char="-"/>
            </a:pPr>
            <a:r>
              <a:rPr lang="fr-FR" sz="1100" dirty="0">
                <a:solidFill>
                  <a:srgbClr val="CEA24A"/>
                </a:solidFill>
                <a:latin typeface="Arial"/>
                <a:ea typeface="Arial"/>
                <a:cs typeface="Arial"/>
                <a:sym typeface="Arial"/>
              </a:rPr>
              <a:t>Des zones de baignade</a:t>
            </a:r>
            <a:r>
              <a:rPr lang="fr-FR" sz="1100" dirty="0">
                <a:solidFill>
                  <a:srgbClr val="CEA24A"/>
                </a:solidFill>
              </a:rPr>
              <a:t> </a:t>
            </a:r>
            <a:r>
              <a:rPr lang="fr-FR" sz="1100" dirty="0">
                <a:solidFill>
                  <a:srgbClr val="CEA24A"/>
                </a:solidFill>
                <a:latin typeface="Arial"/>
                <a:ea typeface="Arial"/>
                <a:cs typeface="Arial"/>
                <a:sym typeface="Arial"/>
              </a:rPr>
              <a:t>à clarifier (</a:t>
            </a:r>
            <a:r>
              <a:rPr lang="fr-FR" sz="1100" dirty="0">
                <a:solidFill>
                  <a:srgbClr val="CEA24A"/>
                </a:solidFill>
              </a:rPr>
              <a:t>réglementation</a:t>
            </a:r>
            <a:r>
              <a:rPr lang="fr-FR" sz="1100" dirty="0">
                <a:solidFill>
                  <a:srgbClr val="CEA24A"/>
                </a:solidFill>
                <a:latin typeface="Arial"/>
                <a:ea typeface="Arial"/>
                <a:cs typeface="Arial"/>
                <a:sym typeface="Arial"/>
              </a:rPr>
              <a:t>, information, accès, stationnements, plages privés…)</a:t>
            </a:r>
            <a:endParaRPr lang="fr-FR" sz="1100" dirty="0"/>
          </a:p>
          <a:p>
            <a:pPr marL="473997" indent="-255229">
              <a:spcBef>
                <a:spcPts val="957"/>
              </a:spcBef>
              <a:buClr>
                <a:schemeClr val="accent2"/>
              </a:buClr>
              <a:buSzPts val="1200"/>
              <a:buFont typeface="Arial"/>
              <a:buChar char="-"/>
            </a:pPr>
            <a:r>
              <a:rPr lang="fr-FR" sz="1100" dirty="0">
                <a:solidFill>
                  <a:srgbClr val="CEA24A"/>
                </a:solidFill>
                <a:latin typeface="Arial"/>
                <a:ea typeface="Arial"/>
                <a:cs typeface="Arial"/>
                <a:sym typeface="Arial"/>
              </a:rPr>
              <a:t>Une fréquentation touristique importante et très saisonnière</a:t>
            </a:r>
            <a:endParaRPr lang="fr-FR" sz="1100" dirty="0"/>
          </a:p>
          <a:p>
            <a:pPr marL="145846" indent="0">
              <a:spcBef>
                <a:spcPts val="957"/>
              </a:spcBef>
              <a:buClr>
                <a:schemeClr val="accent2"/>
              </a:buClr>
              <a:buSzPts val="2400"/>
            </a:pPr>
            <a:r>
              <a:rPr lang="fr-FR" sz="1100" dirty="0">
                <a:solidFill>
                  <a:srgbClr val="CEA24A"/>
                </a:solidFill>
                <a:latin typeface="Arial"/>
                <a:ea typeface="Arial"/>
                <a:cs typeface="Arial"/>
                <a:sym typeface="Arial"/>
              </a:rPr>
              <a:t>-     Des activités de pleine nature pas toujours respectueuses des sites</a:t>
            </a:r>
            <a:endParaRPr lang="fr-FR" sz="1100" dirty="0"/>
          </a:p>
          <a:p>
            <a:pPr marL="145846" indent="0">
              <a:spcBef>
                <a:spcPts val="957"/>
              </a:spcBef>
              <a:buClr>
                <a:schemeClr val="accent2"/>
              </a:buClr>
              <a:buSzPts val="2400"/>
            </a:pPr>
            <a:r>
              <a:rPr lang="fr-FR" sz="1100" dirty="0">
                <a:solidFill>
                  <a:srgbClr val="CEA24A"/>
                </a:solidFill>
                <a:latin typeface="Arial"/>
                <a:ea typeface="Arial"/>
                <a:cs typeface="Arial"/>
                <a:sym typeface="Arial"/>
              </a:rPr>
              <a:t>-     Des sites vieillissants, plus adaptés (secteur de la Muse, </a:t>
            </a:r>
            <a:r>
              <a:rPr lang="fr-FR" sz="1100" dirty="0" err="1">
                <a:solidFill>
                  <a:srgbClr val="CEA24A"/>
                </a:solidFill>
                <a:latin typeface="Arial"/>
                <a:ea typeface="Arial"/>
                <a:cs typeface="Arial"/>
                <a:sym typeface="Arial"/>
              </a:rPr>
              <a:t>Saint-Hilarin</a:t>
            </a:r>
            <a:r>
              <a:rPr lang="fr-FR" sz="1100" dirty="0">
                <a:solidFill>
                  <a:srgbClr val="CEA24A"/>
                </a:solidFill>
                <a:latin typeface="Arial"/>
                <a:ea typeface="Arial"/>
                <a:cs typeface="Arial"/>
                <a:sym typeface="Arial"/>
              </a:rPr>
              <a:t>…)</a:t>
            </a:r>
            <a:endParaRPr lang="fr-FR" sz="1100" dirty="0"/>
          </a:p>
          <a:p>
            <a:pPr marL="473997" indent="-255229">
              <a:spcBef>
                <a:spcPts val="957"/>
              </a:spcBef>
              <a:buClr>
                <a:schemeClr val="accent2"/>
              </a:buClr>
              <a:buSzPts val="1200"/>
              <a:buFont typeface="Arial"/>
              <a:buChar char="-"/>
            </a:pPr>
            <a:r>
              <a:rPr lang="fr-FR" sz="1100" dirty="0">
                <a:solidFill>
                  <a:srgbClr val="CEA24A"/>
                </a:solidFill>
                <a:latin typeface="Arial"/>
                <a:ea typeface="Arial"/>
                <a:cs typeface="Arial"/>
                <a:sym typeface="Arial"/>
              </a:rPr>
              <a:t>Des équipements touristiques multiples (campings, Maison de la cerise…)</a:t>
            </a:r>
            <a:endParaRPr lang="fr-FR" sz="1100" dirty="0"/>
          </a:p>
          <a:p>
            <a:pPr marL="419305" indent="-200536">
              <a:spcBef>
                <a:spcPts val="957"/>
              </a:spcBef>
              <a:buClr>
                <a:schemeClr val="accent2"/>
              </a:buClr>
              <a:buSzPts val="1200"/>
              <a:buFont typeface="Arial"/>
              <a:buChar char="-"/>
            </a:pPr>
            <a:r>
              <a:rPr lang="fr-FR" sz="1100" dirty="0">
                <a:solidFill>
                  <a:srgbClr val="CEA24A"/>
                </a:solidFill>
                <a:latin typeface="Arial"/>
                <a:ea typeface="Arial"/>
                <a:cs typeface="Arial"/>
                <a:sym typeface="Arial"/>
              </a:rPr>
              <a:t>Un besoin de cohérence et de cadrage dans les aménagements le long du Tarn</a:t>
            </a:r>
          </a:p>
          <a:p>
            <a:pPr marL="419305" indent="-200536">
              <a:spcBef>
                <a:spcPts val="957"/>
              </a:spcBef>
              <a:buClr>
                <a:schemeClr val="accent2"/>
              </a:buClr>
              <a:buSzPts val="1200"/>
              <a:buFont typeface="Arial"/>
              <a:buChar char="-"/>
            </a:pPr>
            <a:r>
              <a:rPr lang="fr-FR" sz="1100" dirty="0">
                <a:solidFill>
                  <a:srgbClr val="CEA24A"/>
                </a:solidFill>
                <a:latin typeface="Arial"/>
                <a:ea typeface="Arial"/>
                <a:cs typeface="Arial"/>
                <a:sym typeface="Arial"/>
              </a:rPr>
              <a:t>Une problématique foncière pénalisante</a:t>
            </a:r>
            <a:endParaRPr lang="fr-FR" sz="1100" dirty="0"/>
          </a:p>
          <a:p>
            <a:pPr marL="419305" indent="-200536">
              <a:spcBef>
                <a:spcPts val="957"/>
              </a:spcBef>
              <a:buClr>
                <a:schemeClr val="accent2"/>
              </a:buClr>
              <a:buSzPts val="1200"/>
              <a:buFont typeface="Arial"/>
              <a:buChar char="-"/>
            </a:pPr>
            <a:r>
              <a:rPr lang="fr-FR" sz="1100" dirty="0">
                <a:solidFill>
                  <a:srgbClr val="CEA24A"/>
                </a:solidFill>
                <a:latin typeface="Arial"/>
                <a:ea typeface="Arial"/>
                <a:cs typeface="Arial"/>
                <a:sym typeface="Arial"/>
              </a:rPr>
              <a:t>Le souhait d’un tourisme plus qualitatif et de sa promotion</a:t>
            </a:r>
            <a:endParaRPr lang="fr-FR" sz="1100" dirty="0"/>
          </a:p>
          <a:p>
            <a:pPr marL="419305" indent="-200536">
              <a:spcBef>
                <a:spcPts val="957"/>
              </a:spcBef>
              <a:buClr>
                <a:schemeClr val="accent2"/>
              </a:buClr>
              <a:buSzPts val="1200"/>
              <a:buFont typeface="Arial"/>
              <a:buChar char="-"/>
            </a:pPr>
            <a:r>
              <a:rPr lang="fr-FR" sz="1100" dirty="0">
                <a:solidFill>
                  <a:srgbClr val="CEA24A"/>
                </a:solidFill>
                <a:latin typeface="Arial"/>
                <a:ea typeface="Arial"/>
                <a:cs typeface="Arial"/>
                <a:sym typeface="Arial"/>
              </a:rPr>
              <a:t>Des productions alimentaires locales à faire </a:t>
            </a:r>
            <a:r>
              <a:rPr lang="fr-FR" sz="1100" dirty="0">
                <a:solidFill>
                  <a:srgbClr val="CEA24A"/>
                </a:solidFill>
              </a:rPr>
              <a:t>connaître</a:t>
            </a:r>
            <a:r>
              <a:rPr lang="fr-FR" sz="1100" dirty="0">
                <a:solidFill>
                  <a:srgbClr val="CEA24A"/>
                </a:solidFill>
                <a:latin typeface="Arial"/>
                <a:ea typeface="Arial"/>
                <a:cs typeface="Arial"/>
                <a:sym typeface="Arial"/>
              </a:rPr>
              <a:t> y compris en dehors de la saison estivale</a:t>
            </a:r>
            <a:endParaRPr lang="fr-FR" sz="1100" dirty="0"/>
          </a:p>
          <a:p>
            <a:pPr marL="473997" indent="-255229">
              <a:spcBef>
                <a:spcPts val="957"/>
              </a:spcBef>
              <a:buClr>
                <a:schemeClr val="accent2"/>
              </a:buClr>
              <a:buSzPts val="1200"/>
              <a:buFont typeface="Arial"/>
              <a:buChar char="-"/>
            </a:pPr>
            <a:r>
              <a:rPr lang="fr-FR" sz="1100" dirty="0">
                <a:solidFill>
                  <a:srgbClr val="CEA24A"/>
                </a:solidFill>
                <a:latin typeface="Arial"/>
                <a:ea typeface="Arial"/>
                <a:cs typeface="Arial"/>
                <a:sym typeface="Arial"/>
              </a:rPr>
              <a:t>Une attractivité du territoire </a:t>
            </a:r>
            <a:r>
              <a:rPr lang="fr-FR" sz="1100" dirty="0">
                <a:solidFill>
                  <a:srgbClr val="CEA24A"/>
                </a:solidFill>
              </a:rPr>
              <a:t>entraînant</a:t>
            </a:r>
            <a:r>
              <a:rPr lang="fr-FR" sz="1100" dirty="0">
                <a:solidFill>
                  <a:srgbClr val="CEA24A"/>
                </a:solidFill>
                <a:latin typeface="Arial"/>
                <a:ea typeface="Arial"/>
                <a:cs typeface="Arial"/>
                <a:sym typeface="Arial"/>
              </a:rPr>
              <a:t> des conflits d’usage</a:t>
            </a:r>
            <a:endParaRPr lang="fr-FR" sz="1100" dirty="0"/>
          </a:p>
          <a:p>
            <a:pPr marL="419305" indent="-200536">
              <a:spcBef>
                <a:spcPts val="957"/>
              </a:spcBef>
              <a:buSzPts val="1200"/>
              <a:buFont typeface="Arial"/>
              <a:buChar char="-"/>
            </a:pPr>
            <a:r>
              <a:rPr lang="fr-FR" sz="1100" dirty="0">
                <a:solidFill>
                  <a:srgbClr val="CEA24A"/>
                </a:solidFill>
                <a:latin typeface="Arial"/>
                <a:ea typeface="Arial"/>
                <a:cs typeface="Arial"/>
                <a:sym typeface="Arial"/>
              </a:rPr>
              <a:t>Un manque de mobilité douce (usagers sans voiture) - des projets en cours (</a:t>
            </a:r>
            <a:r>
              <a:rPr lang="fr-FR" sz="1100" dirty="0">
                <a:solidFill>
                  <a:srgbClr val="CEA24A"/>
                </a:solidFill>
              </a:rPr>
              <a:t>trace verte…)</a:t>
            </a:r>
            <a:endParaRPr lang="fr-FR" sz="1100" dirty="0"/>
          </a:p>
          <a:p>
            <a:pPr marL="419305" indent="-200536">
              <a:spcBef>
                <a:spcPts val="957"/>
              </a:spcBef>
              <a:buSzPts val="1200"/>
              <a:buFont typeface="Arial"/>
              <a:buChar char="-"/>
            </a:pPr>
            <a:r>
              <a:rPr lang="fr-FR" sz="1100" dirty="0">
                <a:solidFill>
                  <a:srgbClr val="CEA24A"/>
                </a:solidFill>
                <a:latin typeface="Arial"/>
                <a:ea typeface="Arial"/>
                <a:cs typeface="Arial"/>
                <a:sym typeface="Arial"/>
              </a:rPr>
              <a:t>La nécessité d’intégrer le schéma directeur de l’OGS des Gorges du Tarn, de la Jonte et du causse</a:t>
            </a:r>
            <a:endParaRPr lang="fr-FR" sz="1100" dirty="0"/>
          </a:p>
          <a:p>
            <a:pPr marL="419305" indent="-200536">
              <a:spcBef>
                <a:spcPts val="957"/>
              </a:spcBef>
              <a:buSzPts val="1200"/>
              <a:buFont typeface="Arial"/>
              <a:buChar char="-"/>
            </a:pPr>
            <a:r>
              <a:rPr lang="fr-FR" sz="1100" dirty="0">
                <a:solidFill>
                  <a:srgbClr val="CEA24A"/>
                </a:solidFill>
                <a:latin typeface="Arial"/>
                <a:ea typeface="Arial"/>
                <a:cs typeface="Arial"/>
                <a:sym typeface="Arial"/>
              </a:rPr>
              <a:t>La nécessité d’intégrer le GR736 et autres itinérances</a:t>
            </a:r>
            <a:endParaRPr lang="fr-FR" sz="1100" dirty="0"/>
          </a:p>
          <a:p>
            <a:pPr marL="419305" indent="-200536">
              <a:spcBef>
                <a:spcPts val="957"/>
              </a:spcBef>
              <a:buClr>
                <a:schemeClr val="accent2"/>
              </a:buClr>
              <a:buSzPts val="1200"/>
              <a:buFont typeface="Arial"/>
              <a:buChar char="-"/>
            </a:pPr>
            <a:endParaRPr lang="fr-FR" sz="1100" dirty="0"/>
          </a:p>
          <a:p>
            <a:pPr marL="0" indent="0"/>
            <a:endParaRPr dirty="0"/>
          </a:p>
        </p:txBody>
      </p:sp>
      <p:sp>
        <p:nvSpPr>
          <p:cNvPr id="422" name="Google Shape;422;p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87:notes"/>
          <p:cNvSpPr txBox="1">
            <a:spLocks noGrp="1"/>
          </p:cNvSpPr>
          <p:nvPr>
            <p:ph type="body" idx="1"/>
          </p:nvPr>
        </p:nvSpPr>
        <p:spPr>
          <a:xfrm>
            <a:off x="889214" y="4715156"/>
            <a:ext cx="4890665" cy="4466987"/>
          </a:xfrm>
          <a:prstGeom prst="rect">
            <a:avLst/>
          </a:prstGeom>
        </p:spPr>
        <p:txBody>
          <a:bodyPr spcFirstLastPara="1" wrap="square" lIns="91393" tIns="45673" rIns="91393" bIns="45673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465" name="Google Shape;465;p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68:notes"/>
          <p:cNvSpPr txBox="1">
            <a:spLocks noGrp="1"/>
          </p:cNvSpPr>
          <p:nvPr>
            <p:ph type="body" idx="1"/>
          </p:nvPr>
        </p:nvSpPr>
        <p:spPr>
          <a:xfrm>
            <a:off x="889214" y="4715156"/>
            <a:ext cx="4890665" cy="4466987"/>
          </a:xfrm>
          <a:prstGeom prst="rect">
            <a:avLst/>
          </a:prstGeom>
        </p:spPr>
        <p:txBody>
          <a:bodyPr spcFirstLastPara="1" wrap="square" lIns="91393" tIns="45673" rIns="91393" bIns="45673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15" name="Google Shape;315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71:notes"/>
          <p:cNvSpPr txBox="1">
            <a:spLocks noGrp="1"/>
          </p:cNvSpPr>
          <p:nvPr>
            <p:ph type="body" idx="1"/>
          </p:nvPr>
        </p:nvSpPr>
        <p:spPr>
          <a:xfrm>
            <a:off x="889214" y="4715156"/>
            <a:ext cx="4890665" cy="4466987"/>
          </a:xfrm>
          <a:prstGeom prst="rect">
            <a:avLst/>
          </a:prstGeom>
        </p:spPr>
        <p:txBody>
          <a:bodyPr spcFirstLastPara="1" wrap="square" lIns="91393" tIns="45673" rIns="91393" bIns="45673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35" name="Google Shape;335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69:notes"/>
          <p:cNvSpPr txBox="1">
            <a:spLocks noGrp="1"/>
          </p:cNvSpPr>
          <p:nvPr>
            <p:ph type="body" idx="1"/>
          </p:nvPr>
        </p:nvSpPr>
        <p:spPr>
          <a:xfrm>
            <a:off x="889214" y="4715156"/>
            <a:ext cx="4890665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3" tIns="45673" rIns="91393" bIns="45673" anchor="t" anchorCtr="0">
            <a:noAutofit/>
          </a:bodyPr>
          <a:lstStyle/>
          <a:p>
            <a:pPr marL="0" indent="0"/>
            <a:r>
              <a:rPr lang="fr-FR" dirty="0"/>
              <a:t>Amont :</a:t>
            </a:r>
          </a:p>
          <a:p>
            <a:pPr marL="495243" indent="-342860">
              <a:spcBef>
                <a:spcPts val="0"/>
              </a:spcBef>
              <a:buClr>
                <a:srgbClr val="8FC751"/>
              </a:buClr>
              <a:buSzPts val="2400"/>
              <a:buFont typeface="Arial"/>
              <a:buChar char="-"/>
            </a:pPr>
            <a:r>
              <a:rPr lang="fr-FR" dirty="0">
                <a:solidFill>
                  <a:srgbClr val="8FC751"/>
                </a:solidFill>
                <a:latin typeface="Arial"/>
                <a:ea typeface="Arial"/>
                <a:cs typeface="Arial"/>
                <a:sym typeface="Arial"/>
              </a:rPr>
              <a:t>Rivière et coteaux</a:t>
            </a:r>
          </a:p>
          <a:p>
            <a:pPr marL="495243" indent="-317462">
              <a:spcBef>
                <a:spcPts val="0"/>
              </a:spcBef>
              <a:buClr>
                <a:srgbClr val="8FC751"/>
              </a:buClr>
              <a:buSzPts val="2000"/>
              <a:buChar char="-"/>
            </a:pPr>
            <a:r>
              <a:rPr lang="fr-FR" dirty="0">
                <a:solidFill>
                  <a:srgbClr val="8FC751"/>
                </a:solidFill>
              </a:rPr>
              <a:t>Buttes témoins</a:t>
            </a:r>
          </a:p>
          <a:p>
            <a:pPr marL="495243" indent="-342860">
              <a:spcBef>
                <a:spcPts val="0"/>
              </a:spcBef>
              <a:buClr>
                <a:srgbClr val="8FC751"/>
              </a:buClr>
              <a:buSzPts val="2400"/>
              <a:buFont typeface="Arial"/>
              <a:buChar char="-"/>
            </a:pPr>
            <a:r>
              <a:rPr lang="fr-FR" dirty="0">
                <a:solidFill>
                  <a:srgbClr val="8FC751"/>
                </a:solidFill>
              </a:rPr>
              <a:t>Arboriculture</a:t>
            </a:r>
            <a:endParaRPr lang="fr-FR" dirty="0"/>
          </a:p>
          <a:p>
            <a:pPr marL="495243" indent="-342860">
              <a:spcBef>
                <a:spcPts val="0"/>
              </a:spcBef>
              <a:buClr>
                <a:srgbClr val="8FC751"/>
              </a:buClr>
              <a:buSzPts val="2400"/>
              <a:buFont typeface="Arial"/>
              <a:buChar char="-"/>
            </a:pPr>
            <a:r>
              <a:rPr lang="fr-FR" dirty="0">
                <a:solidFill>
                  <a:srgbClr val="8FC751"/>
                </a:solidFill>
              </a:rPr>
              <a:t>V</a:t>
            </a:r>
            <a:r>
              <a:rPr lang="fr-FR" dirty="0">
                <a:solidFill>
                  <a:srgbClr val="8FC751"/>
                </a:solidFill>
                <a:latin typeface="Arial"/>
                <a:ea typeface="Arial"/>
                <a:cs typeface="Arial"/>
                <a:sym typeface="Arial"/>
              </a:rPr>
              <a:t>iticulture</a:t>
            </a:r>
          </a:p>
          <a:p>
            <a:pPr marL="495243" indent="-342860">
              <a:spcBef>
                <a:spcPts val="0"/>
              </a:spcBef>
              <a:buClr>
                <a:srgbClr val="8FC751"/>
              </a:buClr>
              <a:buSzPts val="2400"/>
              <a:buFont typeface="Arial"/>
              <a:buChar char="-"/>
            </a:pPr>
            <a:r>
              <a:rPr lang="fr-FR" dirty="0">
                <a:solidFill>
                  <a:srgbClr val="8FC751"/>
                </a:solidFill>
              </a:rPr>
              <a:t>Maraîchage</a:t>
            </a:r>
            <a:endParaRPr lang="fr-FR" dirty="0"/>
          </a:p>
          <a:p>
            <a:pPr marL="495243" indent="-342860">
              <a:spcBef>
                <a:spcPts val="0"/>
              </a:spcBef>
              <a:buClr>
                <a:srgbClr val="8FC751"/>
              </a:buClr>
              <a:buSzPts val="2400"/>
              <a:buFont typeface="Arial"/>
              <a:buChar char="-"/>
            </a:pPr>
            <a:r>
              <a:rPr lang="fr-FR" dirty="0">
                <a:solidFill>
                  <a:srgbClr val="8FC751"/>
                </a:solidFill>
                <a:latin typeface="Arial"/>
                <a:ea typeface="Arial"/>
                <a:cs typeface="Arial"/>
                <a:sym typeface="Arial"/>
              </a:rPr>
              <a:t>Equipements touristiques</a:t>
            </a:r>
            <a:endParaRPr lang="fr-FR" dirty="0"/>
          </a:p>
          <a:p>
            <a:pPr marL="495243" indent="-342860">
              <a:spcBef>
                <a:spcPts val="0"/>
              </a:spcBef>
              <a:buClr>
                <a:srgbClr val="8FC751"/>
              </a:buClr>
              <a:buSzPts val="2400"/>
              <a:buFont typeface="Arial"/>
              <a:buChar char="-"/>
            </a:pPr>
            <a:r>
              <a:rPr lang="fr-FR" dirty="0">
                <a:solidFill>
                  <a:srgbClr val="8FC751"/>
                </a:solidFill>
              </a:rPr>
              <a:t>Villages de caractère</a:t>
            </a:r>
            <a:endParaRPr lang="fr-FR" dirty="0"/>
          </a:p>
          <a:p>
            <a:pPr marL="495243" indent="-342860">
              <a:spcBef>
                <a:spcPts val="0"/>
              </a:spcBef>
              <a:buClr>
                <a:srgbClr val="8FC751"/>
              </a:buClr>
              <a:buSzPts val="2400"/>
              <a:buFont typeface="Arial"/>
              <a:buChar char="-"/>
            </a:pPr>
            <a:r>
              <a:rPr lang="fr-FR" dirty="0">
                <a:solidFill>
                  <a:srgbClr val="8FC751"/>
                </a:solidFill>
              </a:rPr>
              <a:t>Patrimoine vernaculaire </a:t>
            </a:r>
            <a:endParaRPr lang="fr-FR" dirty="0"/>
          </a:p>
          <a:p>
            <a:pPr marL="152383" indent="0">
              <a:spcBef>
                <a:spcPts val="0"/>
              </a:spcBef>
              <a:buClr>
                <a:srgbClr val="8FC751"/>
              </a:buClr>
              <a:buSzPts val="2400"/>
            </a:pPr>
            <a:r>
              <a:rPr lang="fr-FR" dirty="0">
                <a:solidFill>
                  <a:srgbClr val="8FC751"/>
                </a:solidFill>
              </a:rPr>
              <a:t>(villages de caves…)</a:t>
            </a:r>
            <a:endParaRPr lang="fr-FR" dirty="0">
              <a:solidFill>
                <a:srgbClr val="8FC75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/>
            <a:r>
              <a:rPr lang="fr-FR" dirty="0"/>
              <a:t>Millau :</a:t>
            </a:r>
          </a:p>
          <a:p>
            <a:pPr marL="495243" indent="-342860">
              <a:spcBef>
                <a:spcPts val="0"/>
              </a:spcBef>
              <a:buClr>
                <a:srgbClr val="8FC751"/>
              </a:buClr>
              <a:buSzPts val="2400"/>
              <a:buFont typeface="Arial"/>
              <a:buChar char="-"/>
            </a:pPr>
            <a:r>
              <a:rPr lang="fr-FR" dirty="0">
                <a:solidFill>
                  <a:srgbClr val="8FC751"/>
                </a:solidFill>
                <a:latin typeface="Arial"/>
                <a:ea typeface="Arial"/>
                <a:cs typeface="Arial"/>
                <a:sym typeface="Arial"/>
              </a:rPr>
              <a:t>Rivière et coteaux</a:t>
            </a:r>
            <a:endParaRPr lang="fr-FR" dirty="0"/>
          </a:p>
          <a:p>
            <a:pPr marL="495243" indent="-342860">
              <a:spcBef>
                <a:spcPts val="0"/>
              </a:spcBef>
              <a:buClr>
                <a:srgbClr val="8FC751"/>
              </a:buClr>
              <a:buSzPts val="2400"/>
              <a:buFont typeface="Arial"/>
              <a:buChar char="-"/>
            </a:pPr>
            <a:r>
              <a:rPr lang="fr-FR" dirty="0">
                <a:solidFill>
                  <a:srgbClr val="8FC751"/>
                </a:solidFill>
              </a:rPr>
              <a:t>Pôle urbain (</a:t>
            </a:r>
            <a:r>
              <a:rPr lang="fr-FR" dirty="0">
                <a:solidFill>
                  <a:srgbClr val="8FC751"/>
                </a:solidFill>
                <a:latin typeface="Arial"/>
                <a:ea typeface="Arial"/>
                <a:cs typeface="Arial"/>
                <a:sym typeface="Arial"/>
              </a:rPr>
              <a:t>Millau)</a:t>
            </a:r>
          </a:p>
          <a:p>
            <a:pPr marL="495243" indent="-317462">
              <a:spcBef>
                <a:spcPts val="0"/>
              </a:spcBef>
              <a:buClr>
                <a:srgbClr val="8FC751"/>
              </a:buClr>
              <a:buSzPts val="2000"/>
              <a:buChar char="-"/>
            </a:pPr>
            <a:r>
              <a:rPr lang="fr-FR" dirty="0">
                <a:solidFill>
                  <a:srgbClr val="8FC751"/>
                </a:solidFill>
              </a:rPr>
              <a:t>Viaduc de Millau</a:t>
            </a:r>
          </a:p>
          <a:p>
            <a:pPr marL="457146" indent="-380955">
              <a:spcBef>
                <a:spcPts val="0"/>
              </a:spcBef>
              <a:buSzPts val="2400"/>
              <a:buChar char="-"/>
            </a:pPr>
            <a:r>
              <a:rPr lang="fr-FR" dirty="0"/>
              <a:t>Equipements touristiques</a:t>
            </a:r>
            <a:endParaRPr lang="fr-FR" dirty="0">
              <a:solidFill>
                <a:srgbClr val="8FC751"/>
              </a:solidFill>
            </a:endParaRPr>
          </a:p>
          <a:p>
            <a:pPr marL="495243" indent="-342860">
              <a:spcBef>
                <a:spcPts val="0"/>
              </a:spcBef>
              <a:buClr>
                <a:srgbClr val="8FC751"/>
              </a:buClr>
              <a:buSzPts val="2400"/>
              <a:buFont typeface="Arial"/>
              <a:buChar char="-"/>
            </a:pPr>
            <a:r>
              <a:rPr lang="fr-FR" dirty="0">
                <a:solidFill>
                  <a:srgbClr val="8FC751"/>
                </a:solidFill>
              </a:rPr>
              <a:t>Patrimoine vernaculaire (maisons de vigne…)</a:t>
            </a:r>
            <a:endParaRPr lang="fr-FR" dirty="0">
              <a:solidFill>
                <a:srgbClr val="8FC75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/>
            <a:r>
              <a:rPr lang="fr-FR" dirty="0"/>
              <a:t>Aval :</a:t>
            </a:r>
          </a:p>
          <a:p>
            <a:pPr marL="495243" indent="-342860">
              <a:spcBef>
                <a:spcPts val="0"/>
              </a:spcBef>
              <a:buClr>
                <a:srgbClr val="8FC751"/>
              </a:buClr>
              <a:buSzPts val="2400"/>
              <a:buFont typeface="Arial"/>
              <a:buChar char="-"/>
            </a:pPr>
            <a:r>
              <a:rPr lang="fr-FR" dirty="0">
                <a:solidFill>
                  <a:srgbClr val="8FC751"/>
                </a:solidFill>
                <a:latin typeface="Arial"/>
                <a:ea typeface="Arial"/>
                <a:cs typeface="Arial"/>
                <a:sym typeface="Arial"/>
              </a:rPr>
              <a:t>Rivière et coteaux</a:t>
            </a:r>
            <a:endParaRPr lang="fr-FR" dirty="0"/>
          </a:p>
          <a:p>
            <a:pPr marL="495243" indent="-342860">
              <a:spcBef>
                <a:spcPts val="0"/>
              </a:spcBef>
              <a:buClr>
                <a:srgbClr val="8FC751"/>
              </a:buClr>
              <a:buSzPts val="2400"/>
              <a:buFont typeface="Arial"/>
              <a:buChar char="-"/>
            </a:pPr>
            <a:r>
              <a:rPr lang="fr-FR" dirty="0">
                <a:solidFill>
                  <a:srgbClr val="8FC751"/>
                </a:solidFill>
              </a:rPr>
              <a:t>Trufficulture</a:t>
            </a:r>
            <a:endParaRPr lang="fr-FR" dirty="0"/>
          </a:p>
          <a:p>
            <a:pPr marL="495243" indent="-342860">
              <a:spcBef>
                <a:spcPts val="0"/>
              </a:spcBef>
              <a:buClr>
                <a:srgbClr val="8FC751"/>
              </a:buClr>
              <a:buSzPts val="2400"/>
              <a:buFont typeface="Arial"/>
              <a:buChar char="-"/>
            </a:pPr>
            <a:r>
              <a:rPr lang="fr-FR" dirty="0">
                <a:solidFill>
                  <a:srgbClr val="8FC751"/>
                </a:solidFill>
              </a:rPr>
              <a:t>V</a:t>
            </a:r>
            <a:r>
              <a:rPr lang="fr-FR" dirty="0">
                <a:solidFill>
                  <a:srgbClr val="8FC751"/>
                </a:solidFill>
                <a:latin typeface="Arial"/>
                <a:ea typeface="Arial"/>
                <a:cs typeface="Arial"/>
                <a:sym typeface="Arial"/>
              </a:rPr>
              <a:t>iticulture</a:t>
            </a:r>
          </a:p>
          <a:p>
            <a:pPr marL="495243" indent="-342860">
              <a:spcBef>
                <a:spcPts val="0"/>
              </a:spcBef>
              <a:buClr>
                <a:srgbClr val="8FC751"/>
              </a:buClr>
              <a:buSzPts val="2400"/>
              <a:buFont typeface="Arial"/>
              <a:buChar char="-"/>
            </a:pPr>
            <a:r>
              <a:rPr lang="fr-FR" dirty="0">
                <a:solidFill>
                  <a:srgbClr val="8FC751"/>
                </a:solidFill>
              </a:rPr>
              <a:t>Maraîchage</a:t>
            </a:r>
            <a:endParaRPr lang="fr-FR" dirty="0"/>
          </a:p>
          <a:p>
            <a:pPr marL="495243" indent="-342860">
              <a:spcBef>
                <a:spcPts val="0"/>
              </a:spcBef>
              <a:buClr>
                <a:srgbClr val="8FC751"/>
              </a:buClr>
              <a:buSzPts val="2400"/>
              <a:buFont typeface="Arial"/>
              <a:buChar char="-"/>
            </a:pPr>
            <a:r>
              <a:rPr lang="fr-FR" dirty="0">
                <a:solidFill>
                  <a:srgbClr val="8FC751"/>
                </a:solidFill>
              </a:rPr>
              <a:t>Villages de caractère</a:t>
            </a:r>
            <a:endParaRPr lang="fr-FR" dirty="0"/>
          </a:p>
          <a:p>
            <a:pPr marL="495243" indent="-342860">
              <a:spcBef>
                <a:spcPts val="0"/>
              </a:spcBef>
              <a:buClr>
                <a:srgbClr val="8FC751"/>
              </a:buClr>
              <a:buSzPts val="2400"/>
              <a:buFont typeface="Arial"/>
              <a:buChar char="-"/>
            </a:pPr>
            <a:r>
              <a:rPr lang="fr-FR" dirty="0">
                <a:solidFill>
                  <a:srgbClr val="8FC751"/>
                </a:solidFill>
              </a:rPr>
              <a:t>Patrimoine vernaculaire (terrasses, pigeonniers…)</a:t>
            </a:r>
          </a:p>
          <a:p>
            <a:pPr marL="495243" indent="-342860">
              <a:spcBef>
                <a:spcPts val="0"/>
              </a:spcBef>
              <a:buSzPts val="2400"/>
              <a:buChar char="-"/>
            </a:pPr>
            <a:r>
              <a:rPr lang="fr-FR" dirty="0"/>
              <a:t>Equipements touristiques</a:t>
            </a:r>
            <a:endParaRPr dirty="0"/>
          </a:p>
        </p:txBody>
      </p:sp>
      <p:sp>
        <p:nvSpPr>
          <p:cNvPr id="321" name="Google Shape;321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818390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69:notes"/>
          <p:cNvSpPr txBox="1">
            <a:spLocks noGrp="1"/>
          </p:cNvSpPr>
          <p:nvPr>
            <p:ph type="body" idx="1"/>
          </p:nvPr>
        </p:nvSpPr>
        <p:spPr>
          <a:xfrm>
            <a:off x="889214" y="4715156"/>
            <a:ext cx="4890665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3" tIns="45673" rIns="91393" bIns="45673" anchor="t" anchorCtr="0">
            <a:noAutofit/>
          </a:bodyPr>
          <a:lstStyle/>
          <a:p>
            <a:pPr marL="0" indent="0"/>
            <a:r>
              <a:rPr lang="fr-FR" dirty="0"/>
              <a:t>2050 : -20% du débit</a:t>
            </a:r>
            <a:endParaRPr dirty="0"/>
          </a:p>
        </p:txBody>
      </p:sp>
      <p:sp>
        <p:nvSpPr>
          <p:cNvPr id="321" name="Google Shape;321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078532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69:notes"/>
          <p:cNvSpPr txBox="1">
            <a:spLocks noGrp="1"/>
          </p:cNvSpPr>
          <p:nvPr>
            <p:ph type="body" idx="1"/>
          </p:nvPr>
        </p:nvSpPr>
        <p:spPr>
          <a:xfrm>
            <a:off x="889214" y="4715156"/>
            <a:ext cx="4890665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3" tIns="45673" rIns="91393" bIns="45673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321" name="Google Shape;321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70:notes"/>
          <p:cNvSpPr txBox="1">
            <a:spLocks noGrp="1"/>
          </p:cNvSpPr>
          <p:nvPr>
            <p:ph type="body" idx="1"/>
          </p:nvPr>
        </p:nvSpPr>
        <p:spPr>
          <a:xfrm>
            <a:off x="889214" y="4715156"/>
            <a:ext cx="4890665" cy="4466987"/>
          </a:xfrm>
          <a:prstGeom prst="rect">
            <a:avLst/>
          </a:prstGeom>
        </p:spPr>
        <p:txBody>
          <a:bodyPr spcFirstLastPara="1" wrap="square" lIns="91393" tIns="45673" rIns="91393" bIns="45673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28" name="Google Shape;328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74:notes"/>
          <p:cNvSpPr txBox="1">
            <a:spLocks noGrp="1"/>
          </p:cNvSpPr>
          <p:nvPr>
            <p:ph type="body" idx="1"/>
          </p:nvPr>
        </p:nvSpPr>
        <p:spPr>
          <a:xfrm>
            <a:off x="889214" y="4715156"/>
            <a:ext cx="4890665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3" tIns="45673" rIns="91393" bIns="45673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363" name="Google Shape;363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75:notes"/>
          <p:cNvSpPr txBox="1">
            <a:spLocks noGrp="1"/>
          </p:cNvSpPr>
          <p:nvPr>
            <p:ph type="body" idx="1"/>
          </p:nvPr>
        </p:nvSpPr>
        <p:spPr>
          <a:xfrm>
            <a:off x="889214" y="4715156"/>
            <a:ext cx="4890665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3" tIns="45673" rIns="91393" bIns="45673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80" name="Google Shape;380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chapitre Cartographie">
  <p:cSld name="Diapositive de chapitre Cartographi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2"/>
          <p:cNvSpPr/>
          <p:nvPr/>
        </p:nvSpPr>
        <p:spPr>
          <a:xfrm>
            <a:off x="2051717" y="548680"/>
            <a:ext cx="7119977" cy="4104456"/>
          </a:xfrm>
          <a:custGeom>
            <a:avLst/>
            <a:gdLst/>
            <a:ahLst/>
            <a:cxnLst/>
            <a:rect l="l" t="t" r="r" b="b"/>
            <a:pathLst>
              <a:path w="6165436" h="3605120" extrusionOk="0">
                <a:moveTo>
                  <a:pt x="693" y="202759"/>
                </a:moveTo>
                <a:cubicBezTo>
                  <a:pt x="0" y="90613"/>
                  <a:pt x="61821" y="2242"/>
                  <a:pt x="211403" y="0"/>
                </a:cubicBezTo>
                <a:lnTo>
                  <a:pt x="4975227" y="5356"/>
                </a:lnTo>
                <a:cubicBezTo>
                  <a:pt x="5065953" y="9614"/>
                  <a:pt x="5190629" y="73032"/>
                  <a:pt x="5238752" y="151406"/>
                </a:cubicBezTo>
                <a:lnTo>
                  <a:pt x="6056466" y="1587747"/>
                </a:lnTo>
                <a:cubicBezTo>
                  <a:pt x="6165436" y="1799679"/>
                  <a:pt x="6162263" y="1802854"/>
                  <a:pt x="6056466" y="2019795"/>
                </a:cubicBezTo>
                <a:lnTo>
                  <a:pt x="5229227" y="3456581"/>
                </a:lnTo>
                <a:cubicBezTo>
                  <a:pt x="5162644" y="3555991"/>
                  <a:pt x="5055105" y="3605120"/>
                  <a:pt x="4976343" y="3603970"/>
                </a:cubicBezTo>
                <a:lnTo>
                  <a:pt x="223815" y="3603971"/>
                </a:lnTo>
                <a:cubicBezTo>
                  <a:pt x="90280" y="3602925"/>
                  <a:pt x="6966" y="3505097"/>
                  <a:pt x="7791" y="3387947"/>
                </a:cubicBezTo>
                <a:cubicBezTo>
                  <a:pt x="3708" y="3034667"/>
                  <a:pt x="693" y="766822"/>
                  <a:pt x="693" y="20275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7" name="Google Shape;17;p22"/>
          <p:cNvSpPr/>
          <p:nvPr/>
        </p:nvSpPr>
        <p:spPr>
          <a:xfrm>
            <a:off x="6456041" y="4869160"/>
            <a:ext cx="1728192" cy="1080120"/>
          </a:xfrm>
          <a:custGeom>
            <a:avLst/>
            <a:gdLst/>
            <a:ahLst/>
            <a:cxnLst/>
            <a:rect l="l" t="t" r="r" b="b"/>
            <a:pathLst>
              <a:path w="6165436" h="3605120" extrusionOk="0">
                <a:moveTo>
                  <a:pt x="693" y="202759"/>
                </a:moveTo>
                <a:cubicBezTo>
                  <a:pt x="0" y="90613"/>
                  <a:pt x="61821" y="2242"/>
                  <a:pt x="211403" y="0"/>
                </a:cubicBezTo>
                <a:lnTo>
                  <a:pt x="4975227" y="5356"/>
                </a:lnTo>
                <a:cubicBezTo>
                  <a:pt x="5065953" y="9614"/>
                  <a:pt x="5190629" y="73032"/>
                  <a:pt x="5238752" y="151406"/>
                </a:cubicBezTo>
                <a:lnTo>
                  <a:pt x="6056466" y="1587747"/>
                </a:lnTo>
                <a:cubicBezTo>
                  <a:pt x="6165436" y="1799679"/>
                  <a:pt x="6162263" y="1802854"/>
                  <a:pt x="6056466" y="2019795"/>
                </a:cubicBezTo>
                <a:lnTo>
                  <a:pt x="5229227" y="3456581"/>
                </a:lnTo>
                <a:cubicBezTo>
                  <a:pt x="5162644" y="3555991"/>
                  <a:pt x="5055105" y="3605120"/>
                  <a:pt x="4976343" y="3603970"/>
                </a:cubicBezTo>
                <a:lnTo>
                  <a:pt x="223815" y="3603971"/>
                </a:lnTo>
                <a:cubicBezTo>
                  <a:pt x="90280" y="3602925"/>
                  <a:pt x="6966" y="3505097"/>
                  <a:pt x="7791" y="3387947"/>
                </a:cubicBezTo>
                <a:cubicBezTo>
                  <a:pt x="3708" y="3034667"/>
                  <a:pt x="693" y="766822"/>
                  <a:pt x="693" y="202759"/>
                </a:cubicBezTo>
                <a:close/>
              </a:path>
            </a:pathLst>
          </a:custGeom>
          <a:solidFill>
            <a:srgbClr val="6B9E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8" name="Google Shape;18;p22"/>
          <p:cNvSpPr/>
          <p:nvPr/>
        </p:nvSpPr>
        <p:spPr>
          <a:xfrm rot="5400000">
            <a:off x="4655840" y="5013176"/>
            <a:ext cx="1728192" cy="1440160"/>
          </a:xfrm>
          <a:custGeom>
            <a:avLst/>
            <a:gdLst/>
            <a:ahLst/>
            <a:cxnLst/>
            <a:rect l="l" t="t" r="r" b="b"/>
            <a:pathLst>
              <a:path w="1308305" h="1129921" extrusionOk="0">
                <a:moveTo>
                  <a:pt x="2" y="63035"/>
                </a:moveTo>
                <a:cubicBezTo>
                  <a:pt x="-194" y="28681"/>
                  <a:pt x="16873" y="1440"/>
                  <a:pt x="58033" y="0"/>
                </a:cubicBezTo>
                <a:lnTo>
                  <a:pt x="971914" y="1113"/>
                </a:lnTo>
                <a:cubicBezTo>
                  <a:pt x="998183" y="2449"/>
                  <a:pt x="1034283" y="22342"/>
                  <a:pt x="1048217" y="46926"/>
                </a:cubicBezTo>
                <a:lnTo>
                  <a:pt x="1284985" y="497473"/>
                </a:lnTo>
                <a:cubicBezTo>
                  <a:pt x="1316537" y="563951"/>
                  <a:pt x="1315618" y="564947"/>
                  <a:pt x="1284985" y="632996"/>
                </a:cubicBezTo>
                <a:lnTo>
                  <a:pt x="1045459" y="1083683"/>
                </a:lnTo>
                <a:cubicBezTo>
                  <a:pt x="1026180" y="1114866"/>
                  <a:pt x="995042" y="1130276"/>
                  <a:pt x="972237" y="1129915"/>
                </a:cubicBezTo>
                <a:lnTo>
                  <a:pt x="64601" y="1129916"/>
                </a:lnTo>
                <a:cubicBezTo>
                  <a:pt x="25939" y="1129586"/>
                  <a:pt x="1818" y="1098901"/>
                  <a:pt x="2057" y="1062155"/>
                </a:cubicBezTo>
                <a:cubicBezTo>
                  <a:pt x="875" y="951339"/>
                  <a:pt x="2" y="239969"/>
                  <a:pt x="2" y="6303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9" name="Google Shape;19;p22"/>
          <p:cNvSpPr/>
          <p:nvPr/>
        </p:nvSpPr>
        <p:spPr>
          <a:xfrm rot="5400000">
            <a:off x="71500" y="3104964"/>
            <a:ext cx="2088232" cy="1440160"/>
          </a:xfrm>
          <a:custGeom>
            <a:avLst/>
            <a:gdLst/>
            <a:ahLst/>
            <a:cxnLst/>
            <a:rect l="l" t="t" r="r" b="b"/>
            <a:pathLst>
              <a:path w="6165436" h="3605120" extrusionOk="0">
                <a:moveTo>
                  <a:pt x="693" y="202759"/>
                </a:moveTo>
                <a:cubicBezTo>
                  <a:pt x="0" y="90613"/>
                  <a:pt x="61821" y="2242"/>
                  <a:pt x="211403" y="0"/>
                </a:cubicBezTo>
                <a:lnTo>
                  <a:pt x="4975227" y="5356"/>
                </a:lnTo>
                <a:cubicBezTo>
                  <a:pt x="5065953" y="9614"/>
                  <a:pt x="5190629" y="73032"/>
                  <a:pt x="5238752" y="151406"/>
                </a:cubicBezTo>
                <a:lnTo>
                  <a:pt x="6056466" y="1587747"/>
                </a:lnTo>
                <a:cubicBezTo>
                  <a:pt x="6165436" y="1799679"/>
                  <a:pt x="6162263" y="1802854"/>
                  <a:pt x="6056466" y="2019795"/>
                </a:cubicBezTo>
                <a:lnTo>
                  <a:pt x="5229227" y="3456581"/>
                </a:lnTo>
                <a:cubicBezTo>
                  <a:pt x="5162644" y="3555991"/>
                  <a:pt x="5055105" y="3605120"/>
                  <a:pt x="4976343" y="3603970"/>
                </a:cubicBezTo>
                <a:lnTo>
                  <a:pt x="223815" y="3603971"/>
                </a:lnTo>
                <a:cubicBezTo>
                  <a:pt x="90280" y="3602925"/>
                  <a:pt x="6966" y="3505097"/>
                  <a:pt x="7791" y="3387947"/>
                </a:cubicBezTo>
                <a:cubicBezTo>
                  <a:pt x="3708" y="3034667"/>
                  <a:pt x="693" y="766822"/>
                  <a:pt x="693" y="20275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20" name="Google Shape;20;p22"/>
          <p:cNvSpPr/>
          <p:nvPr/>
        </p:nvSpPr>
        <p:spPr>
          <a:xfrm rot="-5400000">
            <a:off x="71500" y="872716"/>
            <a:ext cx="2304256" cy="1224136"/>
          </a:xfrm>
          <a:custGeom>
            <a:avLst/>
            <a:gdLst/>
            <a:ahLst/>
            <a:cxnLst/>
            <a:rect l="l" t="t" r="r" b="b"/>
            <a:pathLst>
              <a:path w="6165436" h="3605120" extrusionOk="0">
                <a:moveTo>
                  <a:pt x="693" y="202759"/>
                </a:moveTo>
                <a:cubicBezTo>
                  <a:pt x="0" y="90613"/>
                  <a:pt x="61821" y="2242"/>
                  <a:pt x="211403" y="0"/>
                </a:cubicBezTo>
                <a:lnTo>
                  <a:pt x="4975227" y="5356"/>
                </a:lnTo>
                <a:cubicBezTo>
                  <a:pt x="5065953" y="9614"/>
                  <a:pt x="5190629" y="73032"/>
                  <a:pt x="5238752" y="151406"/>
                </a:cubicBezTo>
                <a:lnTo>
                  <a:pt x="6056466" y="1587747"/>
                </a:lnTo>
                <a:cubicBezTo>
                  <a:pt x="6165436" y="1799679"/>
                  <a:pt x="6162263" y="1802854"/>
                  <a:pt x="6056466" y="2019795"/>
                </a:cubicBezTo>
                <a:lnTo>
                  <a:pt x="5229227" y="3456581"/>
                </a:lnTo>
                <a:cubicBezTo>
                  <a:pt x="5162644" y="3555991"/>
                  <a:pt x="5055105" y="3605120"/>
                  <a:pt x="4976343" y="3603970"/>
                </a:cubicBezTo>
                <a:lnTo>
                  <a:pt x="223815" y="3603971"/>
                </a:lnTo>
                <a:cubicBezTo>
                  <a:pt x="90280" y="3602925"/>
                  <a:pt x="6966" y="3505097"/>
                  <a:pt x="7791" y="3387947"/>
                </a:cubicBezTo>
                <a:cubicBezTo>
                  <a:pt x="3708" y="3034667"/>
                  <a:pt x="693" y="766822"/>
                  <a:pt x="693" y="202759"/>
                </a:cubicBezTo>
                <a:close/>
              </a:path>
            </a:pathLst>
          </a:custGeom>
          <a:solidFill>
            <a:srgbClr val="6B9E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21" name="Google Shape;21;p22"/>
          <p:cNvSpPr txBox="1">
            <a:spLocks noGrp="1"/>
          </p:cNvSpPr>
          <p:nvPr>
            <p:ph type="subTitle" idx="1"/>
          </p:nvPr>
        </p:nvSpPr>
        <p:spPr>
          <a:xfrm>
            <a:off x="4871864" y="4941168"/>
            <a:ext cx="1296144" cy="1296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–"/>
              <a:defRPr/>
            </a:lvl3pPr>
            <a:lvl4pPr lvl="3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*"/>
              <a:defRPr/>
            </a:lvl4pPr>
            <a:lvl5pPr lvl="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*"/>
              <a:defRPr/>
            </a:lvl5pPr>
            <a:lvl6pPr lvl="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3C21"/>
              </a:buClr>
              <a:buSzPts val="1800"/>
              <a:buChar char="*"/>
              <a:defRPr/>
            </a:lvl6pPr>
            <a:lvl7pPr lvl="6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3C21"/>
              </a:buClr>
              <a:buSzPts val="1800"/>
              <a:buChar char="*"/>
              <a:defRPr/>
            </a:lvl7pPr>
            <a:lvl8pPr lvl="7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3C21"/>
              </a:buClr>
              <a:buSzPts val="1800"/>
              <a:buChar char="*"/>
              <a:defRPr/>
            </a:lvl8pPr>
            <a:lvl9pPr lvl="8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3C21"/>
              </a:buClr>
              <a:buSzPts val="1800"/>
              <a:buChar char="*"/>
              <a:defRPr/>
            </a:lvl9pPr>
          </a:lstStyle>
          <a:p>
            <a:endParaRPr/>
          </a:p>
        </p:txBody>
      </p:sp>
      <p:sp>
        <p:nvSpPr>
          <p:cNvPr id="22" name="Google Shape;22;p22"/>
          <p:cNvSpPr txBox="1">
            <a:spLocks noGrp="1"/>
          </p:cNvSpPr>
          <p:nvPr>
            <p:ph type="title"/>
          </p:nvPr>
        </p:nvSpPr>
        <p:spPr>
          <a:xfrm>
            <a:off x="2339752" y="764704"/>
            <a:ext cx="4896544" cy="3672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cap="none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3" name="Google Shape;23;p22" descr="29_cartographie_Blanc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39552" y="3068960"/>
            <a:ext cx="1192309" cy="12241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apositive de chapitre vide">
  <p:cSld name="3_Diapositive de chapitre v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4"/>
          <p:cNvSpPr/>
          <p:nvPr/>
        </p:nvSpPr>
        <p:spPr>
          <a:xfrm>
            <a:off x="2051717" y="548680"/>
            <a:ext cx="7119977" cy="4104456"/>
          </a:xfrm>
          <a:custGeom>
            <a:avLst/>
            <a:gdLst/>
            <a:ahLst/>
            <a:cxnLst/>
            <a:rect l="l" t="t" r="r" b="b"/>
            <a:pathLst>
              <a:path w="6165436" h="3605120" extrusionOk="0">
                <a:moveTo>
                  <a:pt x="693" y="202759"/>
                </a:moveTo>
                <a:cubicBezTo>
                  <a:pt x="0" y="90613"/>
                  <a:pt x="61821" y="2242"/>
                  <a:pt x="211403" y="0"/>
                </a:cubicBezTo>
                <a:lnTo>
                  <a:pt x="4975227" y="5356"/>
                </a:lnTo>
                <a:cubicBezTo>
                  <a:pt x="5065953" y="9614"/>
                  <a:pt x="5190629" y="73032"/>
                  <a:pt x="5238752" y="151406"/>
                </a:cubicBezTo>
                <a:lnTo>
                  <a:pt x="6056466" y="1587747"/>
                </a:lnTo>
                <a:cubicBezTo>
                  <a:pt x="6165436" y="1799679"/>
                  <a:pt x="6162263" y="1802854"/>
                  <a:pt x="6056466" y="2019795"/>
                </a:cubicBezTo>
                <a:lnTo>
                  <a:pt x="5229227" y="3456581"/>
                </a:lnTo>
                <a:cubicBezTo>
                  <a:pt x="5162644" y="3555991"/>
                  <a:pt x="5055105" y="3605120"/>
                  <a:pt x="4976343" y="3603970"/>
                </a:cubicBezTo>
                <a:lnTo>
                  <a:pt x="223815" y="3603971"/>
                </a:lnTo>
                <a:cubicBezTo>
                  <a:pt x="90280" y="3602925"/>
                  <a:pt x="6966" y="3505097"/>
                  <a:pt x="7791" y="3387947"/>
                </a:cubicBezTo>
                <a:cubicBezTo>
                  <a:pt x="3708" y="3034667"/>
                  <a:pt x="693" y="766822"/>
                  <a:pt x="693" y="20275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90" name="Google Shape;90;p34"/>
          <p:cNvSpPr/>
          <p:nvPr/>
        </p:nvSpPr>
        <p:spPr>
          <a:xfrm>
            <a:off x="6456041" y="4869160"/>
            <a:ext cx="1728192" cy="1080120"/>
          </a:xfrm>
          <a:custGeom>
            <a:avLst/>
            <a:gdLst/>
            <a:ahLst/>
            <a:cxnLst/>
            <a:rect l="l" t="t" r="r" b="b"/>
            <a:pathLst>
              <a:path w="6165436" h="3605120" extrusionOk="0">
                <a:moveTo>
                  <a:pt x="693" y="202759"/>
                </a:moveTo>
                <a:cubicBezTo>
                  <a:pt x="0" y="90613"/>
                  <a:pt x="61821" y="2242"/>
                  <a:pt x="211403" y="0"/>
                </a:cubicBezTo>
                <a:lnTo>
                  <a:pt x="4975227" y="5356"/>
                </a:lnTo>
                <a:cubicBezTo>
                  <a:pt x="5065953" y="9614"/>
                  <a:pt x="5190629" y="73032"/>
                  <a:pt x="5238752" y="151406"/>
                </a:cubicBezTo>
                <a:lnTo>
                  <a:pt x="6056466" y="1587747"/>
                </a:lnTo>
                <a:cubicBezTo>
                  <a:pt x="6165436" y="1799679"/>
                  <a:pt x="6162263" y="1802854"/>
                  <a:pt x="6056466" y="2019795"/>
                </a:cubicBezTo>
                <a:lnTo>
                  <a:pt x="5229227" y="3456581"/>
                </a:lnTo>
                <a:cubicBezTo>
                  <a:pt x="5162644" y="3555991"/>
                  <a:pt x="5055105" y="3605120"/>
                  <a:pt x="4976343" y="3603970"/>
                </a:cubicBezTo>
                <a:lnTo>
                  <a:pt x="223815" y="3603971"/>
                </a:lnTo>
                <a:cubicBezTo>
                  <a:pt x="90280" y="3602925"/>
                  <a:pt x="6966" y="3505097"/>
                  <a:pt x="7791" y="3387947"/>
                </a:cubicBezTo>
                <a:cubicBezTo>
                  <a:pt x="3708" y="3034667"/>
                  <a:pt x="693" y="766822"/>
                  <a:pt x="693" y="202759"/>
                </a:cubicBezTo>
                <a:close/>
              </a:path>
            </a:pathLst>
          </a:custGeom>
          <a:solidFill>
            <a:srgbClr val="6B9E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91" name="Google Shape;91;p34"/>
          <p:cNvSpPr/>
          <p:nvPr/>
        </p:nvSpPr>
        <p:spPr>
          <a:xfrm rot="5400000">
            <a:off x="4655840" y="5013176"/>
            <a:ext cx="1728192" cy="1440160"/>
          </a:xfrm>
          <a:custGeom>
            <a:avLst/>
            <a:gdLst/>
            <a:ahLst/>
            <a:cxnLst/>
            <a:rect l="l" t="t" r="r" b="b"/>
            <a:pathLst>
              <a:path w="1308305" h="1129921" extrusionOk="0">
                <a:moveTo>
                  <a:pt x="2" y="63035"/>
                </a:moveTo>
                <a:cubicBezTo>
                  <a:pt x="-194" y="28681"/>
                  <a:pt x="16873" y="1440"/>
                  <a:pt x="58033" y="0"/>
                </a:cubicBezTo>
                <a:lnTo>
                  <a:pt x="971914" y="1113"/>
                </a:lnTo>
                <a:cubicBezTo>
                  <a:pt x="998183" y="2449"/>
                  <a:pt x="1034283" y="22342"/>
                  <a:pt x="1048217" y="46926"/>
                </a:cubicBezTo>
                <a:lnTo>
                  <a:pt x="1284985" y="497473"/>
                </a:lnTo>
                <a:cubicBezTo>
                  <a:pt x="1316537" y="563951"/>
                  <a:pt x="1315618" y="564947"/>
                  <a:pt x="1284985" y="632996"/>
                </a:cubicBezTo>
                <a:lnTo>
                  <a:pt x="1045459" y="1083683"/>
                </a:lnTo>
                <a:cubicBezTo>
                  <a:pt x="1026180" y="1114866"/>
                  <a:pt x="995042" y="1130276"/>
                  <a:pt x="972237" y="1129915"/>
                </a:cubicBezTo>
                <a:lnTo>
                  <a:pt x="64601" y="1129916"/>
                </a:lnTo>
                <a:cubicBezTo>
                  <a:pt x="25939" y="1129586"/>
                  <a:pt x="1818" y="1098901"/>
                  <a:pt x="2057" y="1062155"/>
                </a:cubicBezTo>
                <a:cubicBezTo>
                  <a:pt x="875" y="951339"/>
                  <a:pt x="2" y="239969"/>
                  <a:pt x="2" y="6303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92" name="Google Shape;92;p34"/>
          <p:cNvSpPr/>
          <p:nvPr/>
        </p:nvSpPr>
        <p:spPr>
          <a:xfrm rot="5400000">
            <a:off x="71500" y="3104964"/>
            <a:ext cx="2088232" cy="1440160"/>
          </a:xfrm>
          <a:custGeom>
            <a:avLst/>
            <a:gdLst/>
            <a:ahLst/>
            <a:cxnLst/>
            <a:rect l="l" t="t" r="r" b="b"/>
            <a:pathLst>
              <a:path w="6165436" h="3605120" extrusionOk="0">
                <a:moveTo>
                  <a:pt x="693" y="202759"/>
                </a:moveTo>
                <a:cubicBezTo>
                  <a:pt x="0" y="90613"/>
                  <a:pt x="61821" y="2242"/>
                  <a:pt x="211403" y="0"/>
                </a:cubicBezTo>
                <a:lnTo>
                  <a:pt x="4975227" y="5356"/>
                </a:lnTo>
                <a:cubicBezTo>
                  <a:pt x="5065953" y="9614"/>
                  <a:pt x="5190629" y="73032"/>
                  <a:pt x="5238752" y="151406"/>
                </a:cubicBezTo>
                <a:lnTo>
                  <a:pt x="6056466" y="1587747"/>
                </a:lnTo>
                <a:cubicBezTo>
                  <a:pt x="6165436" y="1799679"/>
                  <a:pt x="6162263" y="1802854"/>
                  <a:pt x="6056466" y="2019795"/>
                </a:cubicBezTo>
                <a:lnTo>
                  <a:pt x="5229227" y="3456581"/>
                </a:lnTo>
                <a:cubicBezTo>
                  <a:pt x="5162644" y="3555991"/>
                  <a:pt x="5055105" y="3605120"/>
                  <a:pt x="4976343" y="3603970"/>
                </a:cubicBezTo>
                <a:lnTo>
                  <a:pt x="223815" y="3603971"/>
                </a:lnTo>
                <a:cubicBezTo>
                  <a:pt x="90280" y="3602925"/>
                  <a:pt x="6966" y="3505097"/>
                  <a:pt x="7791" y="3387947"/>
                </a:cubicBezTo>
                <a:cubicBezTo>
                  <a:pt x="3708" y="3034667"/>
                  <a:pt x="693" y="766822"/>
                  <a:pt x="693" y="20275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93" name="Google Shape;93;p34"/>
          <p:cNvSpPr/>
          <p:nvPr/>
        </p:nvSpPr>
        <p:spPr>
          <a:xfrm rot="-5400000">
            <a:off x="71500" y="872716"/>
            <a:ext cx="2304256" cy="1224136"/>
          </a:xfrm>
          <a:custGeom>
            <a:avLst/>
            <a:gdLst/>
            <a:ahLst/>
            <a:cxnLst/>
            <a:rect l="l" t="t" r="r" b="b"/>
            <a:pathLst>
              <a:path w="6165436" h="3605120" extrusionOk="0">
                <a:moveTo>
                  <a:pt x="693" y="202759"/>
                </a:moveTo>
                <a:cubicBezTo>
                  <a:pt x="0" y="90613"/>
                  <a:pt x="61821" y="2242"/>
                  <a:pt x="211403" y="0"/>
                </a:cubicBezTo>
                <a:lnTo>
                  <a:pt x="4975227" y="5356"/>
                </a:lnTo>
                <a:cubicBezTo>
                  <a:pt x="5065953" y="9614"/>
                  <a:pt x="5190629" y="73032"/>
                  <a:pt x="5238752" y="151406"/>
                </a:cubicBezTo>
                <a:lnTo>
                  <a:pt x="6056466" y="1587747"/>
                </a:lnTo>
                <a:cubicBezTo>
                  <a:pt x="6165436" y="1799679"/>
                  <a:pt x="6162263" y="1802854"/>
                  <a:pt x="6056466" y="2019795"/>
                </a:cubicBezTo>
                <a:lnTo>
                  <a:pt x="5229227" y="3456581"/>
                </a:lnTo>
                <a:cubicBezTo>
                  <a:pt x="5162644" y="3555991"/>
                  <a:pt x="5055105" y="3605120"/>
                  <a:pt x="4976343" y="3603970"/>
                </a:cubicBezTo>
                <a:lnTo>
                  <a:pt x="223815" y="3603971"/>
                </a:lnTo>
                <a:cubicBezTo>
                  <a:pt x="90280" y="3602925"/>
                  <a:pt x="6966" y="3505097"/>
                  <a:pt x="7791" y="3387947"/>
                </a:cubicBezTo>
                <a:cubicBezTo>
                  <a:pt x="3708" y="3034667"/>
                  <a:pt x="693" y="766822"/>
                  <a:pt x="693" y="202759"/>
                </a:cubicBezTo>
                <a:close/>
              </a:path>
            </a:pathLst>
          </a:custGeom>
          <a:solidFill>
            <a:srgbClr val="6B9E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94" name="Google Shape;94;p34"/>
          <p:cNvSpPr txBox="1">
            <a:spLocks noGrp="1"/>
          </p:cNvSpPr>
          <p:nvPr>
            <p:ph type="subTitle" idx="1"/>
          </p:nvPr>
        </p:nvSpPr>
        <p:spPr>
          <a:xfrm>
            <a:off x="467544" y="2852936"/>
            <a:ext cx="1296144" cy="158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–"/>
              <a:defRPr/>
            </a:lvl3pPr>
            <a:lvl4pPr lvl="3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*"/>
              <a:defRPr/>
            </a:lvl4pPr>
            <a:lvl5pPr lvl="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*"/>
              <a:defRPr/>
            </a:lvl5pPr>
            <a:lvl6pPr lvl="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3C21"/>
              </a:buClr>
              <a:buSzPts val="1800"/>
              <a:buChar char="*"/>
              <a:defRPr/>
            </a:lvl6pPr>
            <a:lvl7pPr lvl="6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3C21"/>
              </a:buClr>
              <a:buSzPts val="1800"/>
              <a:buChar char="*"/>
              <a:defRPr/>
            </a:lvl7pPr>
            <a:lvl8pPr lvl="7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3C21"/>
              </a:buClr>
              <a:buSzPts val="1800"/>
              <a:buChar char="*"/>
              <a:defRPr/>
            </a:lvl8pPr>
            <a:lvl9pPr lvl="8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3C21"/>
              </a:buClr>
              <a:buSzPts val="1800"/>
              <a:buChar char="*"/>
              <a:defRPr/>
            </a:lvl9pPr>
          </a:lstStyle>
          <a:p>
            <a:endParaRPr/>
          </a:p>
        </p:txBody>
      </p:sp>
      <p:sp>
        <p:nvSpPr>
          <p:cNvPr id="95" name="Google Shape;95;p34"/>
          <p:cNvSpPr txBox="1">
            <a:spLocks noGrp="1"/>
          </p:cNvSpPr>
          <p:nvPr>
            <p:ph type="title"/>
          </p:nvPr>
        </p:nvSpPr>
        <p:spPr>
          <a:xfrm>
            <a:off x="2339752" y="764704"/>
            <a:ext cx="4896544" cy="3672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cap="none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6" name="Google Shape;96;p34" descr="&#10;FLÈCHE.png                                                     005189A9&#10;Disque Dur                     C16B7E4D: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721946" y="5005995"/>
            <a:ext cx="1028700" cy="806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chapitre Aménagement">
  <p:cSld name="Diapositive de chapitre Aménagemen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5"/>
          <p:cNvSpPr/>
          <p:nvPr/>
        </p:nvSpPr>
        <p:spPr>
          <a:xfrm>
            <a:off x="2051717" y="548680"/>
            <a:ext cx="7119977" cy="4104456"/>
          </a:xfrm>
          <a:custGeom>
            <a:avLst/>
            <a:gdLst/>
            <a:ahLst/>
            <a:cxnLst/>
            <a:rect l="l" t="t" r="r" b="b"/>
            <a:pathLst>
              <a:path w="6165436" h="3605120" extrusionOk="0">
                <a:moveTo>
                  <a:pt x="693" y="202759"/>
                </a:moveTo>
                <a:cubicBezTo>
                  <a:pt x="0" y="90613"/>
                  <a:pt x="61821" y="2242"/>
                  <a:pt x="211403" y="0"/>
                </a:cubicBezTo>
                <a:lnTo>
                  <a:pt x="4975227" y="5356"/>
                </a:lnTo>
                <a:cubicBezTo>
                  <a:pt x="5065953" y="9614"/>
                  <a:pt x="5190629" y="73032"/>
                  <a:pt x="5238752" y="151406"/>
                </a:cubicBezTo>
                <a:lnTo>
                  <a:pt x="6056466" y="1587747"/>
                </a:lnTo>
                <a:cubicBezTo>
                  <a:pt x="6165436" y="1799679"/>
                  <a:pt x="6162263" y="1802854"/>
                  <a:pt x="6056466" y="2019795"/>
                </a:cubicBezTo>
                <a:lnTo>
                  <a:pt x="5229227" y="3456581"/>
                </a:lnTo>
                <a:cubicBezTo>
                  <a:pt x="5162644" y="3555991"/>
                  <a:pt x="5055105" y="3605120"/>
                  <a:pt x="4976343" y="3603970"/>
                </a:cubicBezTo>
                <a:lnTo>
                  <a:pt x="223815" y="3603971"/>
                </a:lnTo>
                <a:cubicBezTo>
                  <a:pt x="90280" y="3602925"/>
                  <a:pt x="6966" y="3505097"/>
                  <a:pt x="7791" y="3387947"/>
                </a:cubicBezTo>
                <a:cubicBezTo>
                  <a:pt x="3708" y="3034667"/>
                  <a:pt x="693" y="766822"/>
                  <a:pt x="693" y="20275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99" name="Google Shape;99;p35"/>
          <p:cNvSpPr/>
          <p:nvPr/>
        </p:nvSpPr>
        <p:spPr>
          <a:xfrm>
            <a:off x="6456041" y="4869160"/>
            <a:ext cx="1728192" cy="1080120"/>
          </a:xfrm>
          <a:custGeom>
            <a:avLst/>
            <a:gdLst/>
            <a:ahLst/>
            <a:cxnLst/>
            <a:rect l="l" t="t" r="r" b="b"/>
            <a:pathLst>
              <a:path w="6165436" h="3605120" extrusionOk="0">
                <a:moveTo>
                  <a:pt x="693" y="202759"/>
                </a:moveTo>
                <a:cubicBezTo>
                  <a:pt x="0" y="90613"/>
                  <a:pt x="61821" y="2242"/>
                  <a:pt x="211403" y="0"/>
                </a:cubicBezTo>
                <a:lnTo>
                  <a:pt x="4975227" y="5356"/>
                </a:lnTo>
                <a:cubicBezTo>
                  <a:pt x="5065953" y="9614"/>
                  <a:pt x="5190629" y="73032"/>
                  <a:pt x="5238752" y="151406"/>
                </a:cubicBezTo>
                <a:lnTo>
                  <a:pt x="6056466" y="1587747"/>
                </a:lnTo>
                <a:cubicBezTo>
                  <a:pt x="6165436" y="1799679"/>
                  <a:pt x="6162263" y="1802854"/>
                  <a:pt x="6056466" y="2019795"/>
                </a:cubicBezTo>
                <a:lnTo>
                  <a:pt x="5229227" y="3456581"/>
                </a:lnTo>
                <a:cubicBezTo>
                  <a:pt x="5162644" y="3555991"/>
                  <a:pt x="5055105" y="3605120"/>
                  <a:pt x="4976343" y="3603970"/>
                </a:cubicBezTo>
                <a:lnTo>
                  <a:pt x="223815" y="3603971"/>
                </a:lnTo>
                <a:cubicBezTo>
                  <a:pt x="90280" y="3602925"/>
                  <a:pt x="6966" y="3505097"/>
                  <a:pt x="7791" y="3387947"/>
                </a:cubicBezTo>
                <a:cubicBezTo>
                  <a:pt x="3708" y="3034667"/>
                  <a:pt x="693" y="766822"/>
                  <a:pt x="693" y="202759"/>
                </a:cubicBezTo>
                <a:close/>
              </a:path>
            </a:pathLst>
          </a:custGeom>
          <a:solidFill>
            <a:srgbClr val="6B9E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00" name="Google Shape;100;p35"/>
          <p:cNvSpPr/>
          <p:nvPr/>
        </p:nvSpPr>
        <p:spPr>
          <a:xfrm rot="5400000">
            <a:off x="4655840" y="5013176"/>
            <a:ext cx="1728192" cy="1440160"/>
          </a:xfrm>
          <a:custGeom>
            <a:avLst/>
            <a:gdLst/>
            <a:ahLst/>
            <a:cxnLst/>
            <a:rect l="l" t="t" r="r" b="b"/>
            <a:pathLst>
              <a:path w="1308305" h="1129921" extrusionOk="0">
                <a:moveTo>
                  <a:pt x="2" y="63035"/>
                </a:moveTo>
                <a:cubicBezTo>
                  <a:pt x="-194" y="28681"/>
                  <a:pt x="16873" y="1440"/>
                  <a:pt x="58033" y="0"/>
                </a:cubicBezTo>
                <a:lnTo>
                  <a:pt x="971914" y="1113"/>
                </a:lnTo>
                <a:cubicBezTo>
                  <a:pt x="998183" y="2449"/>
                  <a:pt x="1034283" y="22342"/>
                  <a:pt x="1048217" y="46926"/>
                </a:cubicBezTo>
                <a:lnTo>
                  <a:pt x="1284985" y="497473"/>
                </a:lnTo>
                <a:cubicBezTo>
                  <a:pt x="1316537" y="563951"/>
                  <a:pt x="1315618" y="564947"/>
                  <a:pt x="1284985" y="632996"/>
                </a:cubicBezTo>
                <a:lnTo>
                  <a:pt x="1045459" y="1083683"/>
                </a:lnTo>
                <a:cubicBezTo>
                  <a:pt x="1026180" y="1114866"/>
                  <a:pt x="995042" y="1130276"/>
                  <a:pt x="972237" y="1129915"/>
                </a:cubicBezTo>
                <a:lnTo>
                  <a:pt x="64601" y="1129916"/>
                </a:lnTo>
                <a:cubicBezTo>
                  <a:pt x="25939" y="1129586"/>
                  <a:pt x="1818" y="1098901"/>
                  <a:pt x="2057" y="1062155"/>
                </a:cubicBezTo>
                <a:cubicBezTo>
                  <a:pt x="875" y="951339"/>
                  <a:pt x="2" y="239969"/>
                  <a:pt x="2" y="6303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01" name="Google Shape;101;p35"/>
          <p:cNvSpPr/>
          <p:nvPr/>
        </p:nvSpPr>
        <p:spPr>
          <a:xfrm rot="5400000">
            <a:off x="71500" y="3104964"/>
            <a:ext cx="2088232" cy="1440160"/>
          </a:xfrm>
          <a:custGeom>
            <a:avLst/>
            <a:gdLst/>
            <a:ahLst/>
            <a:cxnLst/>
            <a:rect l="l" t="t" r="r" b="b"/>
            <a:pathLst>
              <a:path w="6165436" h="3605120" extrusionOk="0">
                <a:moveTo>
                  <a:pt x="693" y="202759"/>
                </a:moveTo>
                <a:cubicBezTo>
                  <a:pt x="0" y="90613"/>
                  <a:pt x="61821" y="2242"/>
                  <a:pt x="211403" y="0"/>
                </a:cubicBezTo>
                <a:lnTo>
                  <a:pt x="4975227" y="5356"/>
                </a:lnTo>
                <a:cubicBezTo>
                  <a:pt x="5065953" y="9614"/>
                  <a:pt x="5190629" y="73032"/>
                  <a:pt x="5238752" y="151406"/>
                </a:cubicBezTo>
                <a:lnTo>
                  <a:pt x="6056466" y="1587747"/>
                </a:lnTo>
                <a:cubicBezTo>
                  <a:pt x="6165436" y="1799679"/>
                  <a:pt x="6162263" y="1802854"/>
                  <a:pt x="6056466" y="2019795"/>
                </a:cubicBezTo>
                <a:lnTo>
                  <a:pt x="5229227" y="3456581"/>
                </a:lnTo>
                <a:cubicBezTo>
                  <a:pt x="5162644" y="3555991"/>
                  <a:pt x="5055105" y="3605120"/>
                  <a:pt x="4976343" y="3603970"/>
                </a:cubicBezTo>
                <a:lnTo>
                  <a:pt x="223815" y="3603971"/>
                </a:lnTo>
                <a:cubicBezTo>
                  <a:pt x="90280" y="3602925"/>
                  <a:pt x="6966" y="3505097"/>
                  <a:pt x="7791" y="3387947"/>
                </a:cubicBezTo>
                <a:cubicBezTo>
                  <a:pt x="3708" y="3034667"/>
                  <a:pt x="693" y="766822"/>
                  <a:pt x="693" y="20275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02" name="Google Shape;102;p35"/>
          <p:cNvSpPr/>
          <p:nvPr/>
        </p:nvSpPr>
        <p:spPr>
          <a:xfrm rot="-5400000">
            <a:off x="71500" y="872716"/>
            <a:ext cx="2304256" cy="1224136"/>
          </a:xfrm>
          <a:custGeom>
            <a:avLst/>
            <a:gdLst/>
            <a:ahLst/>
            <a:cxnLst/>
            <a:rect l="l" t="t" r="r" b="b"/>
            <a:pathLst>
              <a:path w="6165436" h="3605120" extrusionOk="0">
                <a:moveTo>
                  <a:pt x="693" y="202759"/>
                </a:moveTo>
                <a:cubicBezTo>
                  <a:pt x="0" y="90613"/>
                  <a:pt x="61821" y="2242"/>
                  <a:pt x="211403" y="0"/>
                </a:cubicBezTo>
                <a:lnTo>
                  <a:pt x="4975227" y="5356"/>
                </a:lnTo>
                <a:cubicBezTo>
                  <a:pt x="5065953" y="9614"/>
                  <a:pt x="5190629" y="73032"/>
                  <a:pt x="5238752" y="151406"/>
                </a:cubicBezTo>
                <a:lnTo>
                  <a:pt x="6056466" y="1587747"/>
                </a:lnTo>
                <a:cubicBezTo>
                  <a:pt x="6165436" y="1799679"/>
                  <a:pt x="6162263" y="1802854"/>
                  <a:pt x="6056466" y="2019795"/>
                </a:cubicBezTo>
                <a:lnTo>
                  <a:pt x="5229227" y="3456581"/>
                </a:lnTo>
                <a:cubicBezTo>
                  <a:pt x="5162644" y="3555991"/>
                  <a:pt x="5055105" y="3605120"/>
                  <a:pt x="4976343" y="3603970"/>
                </a:cubicBezTo>
                <a:lnTo>
                  <a:pt x="223815" y="3603971"/>
                </a:lnTo>
                <a:cubicBezTo>
                  <a:pt x="90280" y="3602925"/>
                  <a:pt x="6966" y="3505097"/>
                  <a:pt x="7791" y="3387947"/>
                </a:cubicBezTo>
                <a:cubicBezTo>
                  <a:pt x="3708" y="3034667"/>
                  <a:pt x="693" y="766822"/>
                  <a:pt x="693" y="202759"/>
                </a:cubicBezTo>
                <a:close/>
              </a:path>
            </a:pathLst>
          </a:custGeom>
          <a:solidFill>
            <a:srgbClr val="6B9E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03" name="Google Shape;103;p35"/>
          <p:cNvSpPr txBox="1">
            <a:spLocks noGrp="1"/>
          </p:cNvSpPr>
          <p:nvPr>
            <p:ph type="subTitle" idx="1"/>
          </p:nvPr>
        </p:nvSpPr>
        <p:spPr>
          <a:xfrm>
            <a:off x="4871864" y="4941168"/>
            <a:ext cx="1296144" cy="1296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–"/>
              <a:defRPr/>
            </a:lvl3pPr>
            <a:lvl4pPr lvl="3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*"/>
              <a:defRPr/>
            </a:lvl4pPr>
            <a:lvl5pPr lvl="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*"/>
              <a:defRPr/>
            </a:lvl5pPr>
            <a:lvl6pPr lvl="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3C21"/>
              </a:buClr>
              <a:buSzPts val="1800"/>
              <a:buChar char="*"/>
              <a:defRPr/>
            </a:lvl6pPr>
            <a:lvl7pPr lvl="6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3C21"/>
              </a:buClr>
              <a:buSzPts val="1800"/>
              <a:buChar char="*"/>
              <a:defRPr/>
            </a:lvl7pPr>
            <a:lvl8pPr lvl="7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3C21"/>
              </a:buClr>
              <a:buSzPts val="1800"/>
              <a:buChar char="*"/>
              <a:defRPr/>
            </a:lvl8pPr>
            <a:lvl9pPr lvl="8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3C21"/>
              </a:buClr>
              <a:buSzPts val="1800"/>
              <a:buChar char="*"/>
              <a:defRPr/>
            </a:lvl9pPr>
          </a:lstStyle>
          <a:p>
            <a:endParaRPr/>
          </a:p>
        </p:txBody>
      </p:sp>
      <p:sp>
        <p:nvSpPr>
          <p:cNvPr id="104" name="Google Shape;104;p35"/>
          <p:cNvSpPr txBox="1">
            <a:spLocks noGrp="1"/>
          </p:cNvSpPr>
          <p:nvPr>
            <p:ph type="title"/>
          </p:nvPr>
        </p:nvSpPr>
        <p:spPr>
          <a:xfrm>
            <a:off x="2339752" y="764704"/>
            <a:ext cx="4896544" cy="3672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cap="none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05" name="Google Shape;105;p35" descr="&#10;ÉOLIEN.png                                                     005189A9&#10;Disque Dur                     C16B7E4D: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33400" y="3124200"/>
            <a:ext cx="1114425" cy="107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chapitre Filière bois">
  <p:cSld name="Diapositive de chapitre Filière bois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6"/>
          <p:cNvSpPr/>
          <p:nvPr/>
        </p:nvSpPr>
        <p:spPr>
          <a:xfrm>
            <a:off x="2051717" y="548680"/>
            <a:ext cx="7119977" cy="4104456"/>
          </a:xfrm>
          <a:custGeom>
            <a:avLst/>
            <a:gdLst/>
            <a:ahLst/>
            <a:cxnLst/>
            <a:rect l="l" t="t" r="r" b="b"/>
            <a:pathLst>
              <a:path w="6165436" h="3605120" extrusionOk="0">
                <a:moveTo>
                  <a:pt x="693" y="202759"/>
                </a:moveTo>
                <a:cubicBezTo>
                  <a:pt x="0" y="90613"/>
                  <a:pt x="61821" y="2242"/>
                  <a:pt x="211403" y="0"/>
                </a:cubicBezTo>
                <a:lnTo>
                  <a:pt x="4975227" y="5356"/>
                </a:lnTo>
                <a:cubicBezTo>
                  <a:pt x="5065953" y="9614"/>
                  <a:pt x="5190629" y="73032"/>
                  <a:pt x="5238752" y="151406"/>
                </a:cubicBezTo>
                <a:lnTo>
                  <a:pt x="6056466" y="1587747"/>
                </a:lnTo>
                <a:cubicBezTo>
                  <a:pt x="6165436" y="1799679"/>
                  <a:pt x="6162263" y="1802854"/>
                  <a:pt x="6056466" y="2019795"/>
                </a:cubicBezTo>
                <a:lnTo>
                  <a:pt x="5229227" y="3456581"/>
                </a:lnTo>
                <a:cubicBezTo>
                  <a:pt x="5162644" y="3555991"/>
                  <a:pt x="5055105" y="3605120"/>
                  <a:pt x="4976343" y="3603970"/>
                </a:cubicBezTo>
                <a:lnTo>
                  <a:pt x="223815" y="3603971"/>
                </a:lnTo>
                <a:cubicBezTo>
                  <a:pt x="90280" y="3602925"/>
                  <a:pt x="6966" y="3505097"/>
                  <a:pt x="7791" y="3387947"/>
                </a:cubicBezTo>
                <a:cubicBezTo>
                  <a:pt x="3708" y="3034667"/>
                  <a:pt x="693" y="766822"/>
                  <a:pt x="693" y="20275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08" name="Google Shape;108;p36"/>
          <p:cNvSpPr/>
          <p:nvPr/>
        </p:nvSpPr>
        <p:spPr>
          <a:xfrm>
            <a:off x="6456041" y="4869160"/>
            <a:ext cx="1728192" cy="1080120"/>
          </a:xfrm>
          <a:custGeom>
            <a:avLst/>
            <a:gdLst/>
            <a:ahLst/>
            <a:cxnLst/>
            <a:rect l="l" t="t" r="r" b="b"/>
            <a:pathLst>
              <a:path w="6165436" h="3605120" extrusionOk="0">
                <a:moveTo>
                  <a:pt x="693" y="202759"/>
                </a:moveTo>
                <a:cubicBezTo>
                  <a:pt x="0" y="90613"/>
                  <a:pt x="61821" y="2242"/>
                  <a:pt x="211403" y="0"/>
                </a:cubicBezTo>
                <a:lnTo>
                  <a:pt x="4975227" y="5356"/>
                </a:lnTo>
                <a:cubicBezTo>
                  <a:pt x="5065953" y="9614"/>
                  <a:pt x="5190629" y="73032"/>
                  <a:pt x="5238752" y="151406"/>
                </a:cubicBezTo>
                <a:lnTo>
                  <a:pt x="6056466" y="1587747"/>
                </a:lnTo>
                <a:cubicBezTo>
                  <a:pt x="6165436" y="1799679"/>
                  <a:pt x="6162263" y="1802854"/>
                  <a:pt x="6056466" y="2019795"/>
                </a:cubicBezTo>
                <a:lnTo>
                  <a:pt x="5229227" y="3456581"/>
                </a:lnTo>
                <a:cubicBezTo>
                  <a:pt x="5162644" y="3555991"/>
                  <a:pt x="5055105" y="3605120"/>
                  <a:pt x="4976343" y="3603970"/>
                </a:cubicBezTo>
                <a:lnTo>
                  <a:pt x="223815" y="3603971"/>
                </a:lnTo>
                <a:cubicBezTo>
                  <a:pt x="90280" y="3602925"/>
                  <a:pt x="6966" y="3505097"/>
                  <a:pt x="7791" y="3387947"/>
                </a:cubicBezTo>
                <a:cubicBezTo>
                  <a:pt x="3708" y="3034667"/>
                  <a:pt x="693" y="766822"/>
                  <a:pt x="693" y="202759"/>
                </a:cubicBezTo>
                <a:close/>
              </a:path>
            </a:pathLst>
          </a:custGeom>
          <a:solidFill>
            <a:srgbClr val="6B9E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09" name="Google Shape;109;p36"/>
          <p:cNvSpPr/>
          <p:nvPr/>
        </p:nvSpPr>
        <p:spPr>
          <a:xfrm rot="5400000">
            <a:off x="4655840" y="5013176"/>
            <a:ext cx="1728192" cy="1440160"/>
          </a:xfrm>
          <a:custGeom>
            <a:avLst/>
            <a:gdLst/>
            <a:ahLst/>
            <a:cxnLst/>
            <a:rect l="l" t="t" r="r" b="b"/>
            <a:pathLst>
              <a:path w="1308305" h="1129921" extrusionOk="0">
                <a:moveTo>
                  <a:pt x="2" y="63035"/>
                </a:moveTo>
                <a:cubicBezTo>
                  <a:pt x="-194" y="28681"/>
                  <a:pt x="16873" y="1440"/>
                  <a:pt x="58033" y="0"/>
                </a:cubicBezTo>
                <a:lnTo>
                  <a:pt x="971914" y="1113"/>
                </a:lnTo>
                <a:cubicBezTo>
                  <a:pt x="998183" y="2449"/>
                  <a:pt x="1034283" y="22342"/>
                  <a:pt x="1048217" y="46926"/>
                </a:cubicBezTo>
                <a:lnTo>
                  <a:pt x="1284985" y="497473"/>
                </a:lnTo>
                <a:cubicBezTo>
                  <a:pt x="1316537" y="563951"/>
                  <a:pt x="1315618" y="564947"/>
                  <a:pt x="1284985" y="632996"/>
                </a:cubicBezTo>
                <a:lnTo>
                  <a:pt x="1045459" y="1083683"/>
                </a:lnTo>
                <a:cubicBezTo>
                  <a:pt x="1026180" y="1114866"/>
                  <a:pt x="995042" y="1130276"/>
                  <a:pt x="972237" y="1129915"/>
                </a:cubicBezTo>
                <a:lnTo>
                  <a:pt x="64601" y="1129916"/>
                </a:lnTo>
                <a:cubicBezTo>
                  <a:pt x="25939" y="1129586"/>
                  <a:pt x="1818" y="1098901"/>
                  <a:pt x="2057" y="1062155"/>
                </a:cubicBezTo>
                <a:cubicBezTo>
                  <a:pt x="875" y="951339"/>
                  <a:pt x="2" y="239969"/>
                  <a:pt x="2" y="6303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10" name="Google Shape;110;p36"/>
          <p:cNvSpPr/>
          <p:nvPr/>
        </p:nvSpPr>
        <p:spPr>
          <a:xfrm rot="5400000">
            <a:off x="71500" y="3104964"/>
            <a:ext cx="2088232" cy="1440160"/>
          </a:xfrm>
          <a:custGeom>
            <a:avLst/>
            <a:gdLst/>
            <a:ahLst/>
            <a:cxnLst/>
            <a:rect l="l" t="t" r="r" b="b"/>
            <a:pathLst>
              <a:path w="6165436" h="3605120" extrusionOk="0">
                <a:moveTo>
                  <a:pt x="693" y="202759"/>
                </a:moveTo>
                <a:cubicBezTo>
                  <a:pt x="0" y="90613"/>
                  <a:pt x="61821" y="2242"/>
                  <a:pt x="211403" y="0"/>
                </a:cubicBezTo>
                <a:lnTo>
                  <a:pt x="4975227" y="5356"/>
                </a:lnTo>
                <a:cubicBezTo>
                  <a:pt x="5065953" y="9614"/>
                  <a:pt x="5190629" y="73032"/>
                  <a:pt x="5238752" y="151406"/>
                </a:cubicBezTo>
                <a:lnTo>
                  <a:pt x="6056466" y="1587747"/>
                </a:lnTo>
                <a:cubicBezTo>
                  <a:pt x="6165436" y="1799679"/>
                  <a:pt x="6162263" y="1802854"/>
                  <a:pt x="6056466" y="2019795"/>
                </a:cubicBezTo>
                <a:lnTo>
                  <a:pt x="5229227" y="3456581"/>
                </a:lnTo>
                <a:cubicBezTo>
                  <a:pt x="5162644" y="3555991"/>
                  <a:pt x="5055105" y="3605120"/>
                  <a:pt x="4976343" y="3603970"/>
                </a:cubicBezTo>
                <a:lnTo>
                  <a:pt x="223815" y="3603971"/>
                </a:lnTo>
                <a:cubicBezTo>
                  <a:pt x="90280" y="3602925"/>
                  <a:pt x="6966" y="3505097"/>
                  <a:pt x="7791" y="3387947"/>
                </a:cubicBezTo>
                <a:cubicBezTo>
                  <a:pt x="3708" y="3034667"/>
                  <a:pt x="693" y="766822"/>
                  <a:pt x="693" y="20275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11" name="Google Shape;111;p36"/>
          <p:cNvSpPr/>
          <p:nvPr/>
        </p:nvSpPr>
        <p:spPr>
          <a:xfrm rot="-5400000">
            <a:off x="71500" y="872716"/>
            <a:ext cx="2304256" cy="1224136"/>
          </a:xfrm>
          <a:custGeom>
            <a:avLst/>
            <a:gdLst/>
            <a:ahLst/>
            <a:cxnLst/>
            <a:rect l="l" t="t" r="r" b="b"/>
            <a:pathLst>
              <a:path w="6165436" h="3605120" extrusionOk="0">
                <a:moveTo>
                  <a:pt x="693" y="202759"/>
                </a:moveTo>
                <a:cubicBezTo>
                  <a:pt x="0" y="90613"/>
                  <a:pt x="61821" y="2242"/>
                  <a:pt x="211403" y="0"/>
                </a:cubicBezTo>
                <a:lnTo>
                  <a:pt x="4975227" y="5356"/>
                </a:lnTo>
                <a:cubicBezTo>
                  <a:pt x="5065953" y="9614"/>
                  <a:pt x="5190629" y="73032"/>
                  <a:pt x="5238752" y="151406"/>
                </a:cubicBezTo>
                <a:lnTo>
                  <a:pt x="6056466" y="1587747"/>
                </a:lnTo>
                <a:cubicBezTo>
                  <a:pt x="6165436" y="1799679"/>
                  <a:pt x="6162263" y="1802854"/>
                  <a:pt x="6056466" y="2019795"/>
                </a:cubicBezTo>
                <a:lnTo>
                  <a:pt x="5229227" y="3456581"/>
                </a:lnTo>
                <a:cubicBezTo>
                  <a:pt x="5162644" y="3555991"/>
                  <a:pt x="5055105" y="3605120"/>
                  <a:pt x="4976343" y="3603970"/>
                </a:cubicBezTo>
                <a:lnTo>
                  <a:pt x="223815" y="3603971"/>
                </a:lnTo>
                <a:cubicBezTo>
                  <a:pt x="90280" y="3602925"/>
                  <a:pt x="6966" y="3505097"/>
                  <a:pt x="7791" y="3387947"/>
                </a:cubicBezTo>
                <a:cubicBezTo>
                  <a:pt x="3708" y="3034667"/>
                  <a:pt x="693" y="766822"/>
                  <a:pt x="693" y="202759"/>
                </a:cubicBezTo>
                <a:close/>
              </a:path>
            </a:pathLst>
          </a:custGeom>
          <a:solidFill>
            <a:srgbClr val="6B9E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12" name="Google Shape;112;p36"/>
          <p:cNvSpPr txBox="1">
            <a:spLocks noGrp="1"/>
          </p:cNvSpPr>
          <p:nvPr>
            <p:ph type="subTitle" idx="1"/>
          </p:nvPr>
        </p:nvSpPr>
        <p:spPr>
          <a:xfrm>
            <a:off x="467544" y="2852936"/>
            <a:ext cx="1296144" cy="158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–"/>
              <a:defRPr/>
            </a:lvl3pPr>
            <a:lvl4pPr lvl="3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*"/>
              <a:defRPr/>
            </a:lvl4pPr>
            <a:lvl5pPr lvl="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*"/>
              <a:defRPr/>
            </a:lvl5pPr>
            <a:lvl6pPr lvl="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3C21"/>
              </a:buClr>
              <a:buSzPts val="1800"/>
              <a:buChar char="*"/>
              <a:defRPr/>
            </a:lvl6pPr>
            <a:lvl7pPr lvl="6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3C21"/>
              </a:buClr>
              <a:buSzPts val="1800"/>
              <a:buChar char="*"/>
              <a:defRPr/>
            </a:lvl7pPr>
            <a:lvl8pPr lvl="7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3C21"/>
              </a:buClr>
              <a:buSzPts val="1800"/>
              <a:buChar char="*"/>
              <a:defRPr/>
            </a:lvl8pPr>
            <a:lvl9pPr lvl="8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3C21"/>
              </a:buClr>
              <a:buSzPts val="1800"/>
              <a:buChar char="*"/>
              <a:defRPr/>
            </a:lvl9pPr>
          </a:lstStyle>
          <a:p>
            <a:endParaRPr/>
          </a:p>
        </p:txBody>
      </p:sp>
      <p:sp>
        <p:nvSpPr>
          <p:cNvPr id="113" name="Google Shape;113;p36"/>
          <p:cNvSpPr txBox="1">
            <a:spLocks noGrp="1"/>
          </p:cNvSpPr>
          <p:nvPr>
            <p:ph type="title"/>
          </p:nvPr>
        </p:nvSpPr>
        <p:spPr>
          <a:xfrm>
            <a:off x="2339752" y="764704"/>
            <a:ext cx="4896544" cy="3672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cap="none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14" name="Google Shape;114;p36" descr="09_grume_bois_Blanc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047127" y="5229200"/>
            <a:ext cx="945617" cy="823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36" descr="03_resineux_sauvage_Blanc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5576" y="1124744"/>
            <a:ext cx="893450" cy="12076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iapositive de chapitre Forêts">
  <p:cSld name="2_Diapositive de chapitre Forêts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7"/>
          <p:cNvSpPr/>
          <p:nvPr/>
        </p:nvSpPr>
        <p:spPr>
          <a:xfrm>
            <a:off x="2051717" y="548680"/>
            <a:ext cx="7119977" cy="4104456"/>
          </a:xfrm>
          <a:custGeom>
            <a:avLst/>
            <a:gdLst/>
            <a:ahLst/>
            <a:cxnLst/>
            <a:rect l="l" t="t" r="r" b="b"/>
            <a:pathLst>
              <a:path w="6165436" h="3605120" extrusionOk="0">
                <a:moveTo>
                  <a:pt x="693" y="202759"/>
                </a:moveTo>
                <a:cubicBezTo>
                  <a:pt x="0" y="90613"/>
                  <a:pt x="61821" y="2242"/>
                  <a:pt x="211403" y="0"/>
                </a:cubicBezTo>
                <a:lnTo>
                  <a:pt x="4975227" y="5356"/>
                </a:lnTo>
                <a:cubicBezTo>
                  <a:pt x="5065953" y="9614"/>
                  <a:pt x="5190629" y="73032"/>
                  <a:pt x="5238752" y="151406"/>
                </a:cubicBezTo>
                <a:lnTo>
                  <a:pt x="6056466" y="1587747"/>
                </a:lnTo>
                <a:cubicBezTo>
                  <a:pt x="6165436" y="1799679"/>
                  <a:pt x="6162263" y="1802854"/>
                  <a:pt x="6056466" y="2019795"/>
                </a:cubicBezTo>
                <a:lnTo>
                  <a:pt x="5229227" y="3456581"/>
                </a:lnTo>
                <a:cubicBezTo>
                  <a:pt x="5162644" y="3555991"/>
                  <a:pt x="5055105" y="3605120"/>
                  <a:pt x="4976343" y="3603970"/>
                </a:cubicBezTo>
                <a:lnTo>
                  <a:pt x="223815" y="3603971"/>
                </a:lnTo>
                <a:cubicBezTo>
                  <a:pt x="90280" y="3602925"/>
                  <a:pt x="6966" y="3505097"/>
                  <a:pt x="7791" y="3387947"/>
                </a:cubicBezTo>
                <a:cubicBezTo>
                  <a:pt x="3708" y="3034667"/>
                  <a:pt x="693" y="766822"/>
                  <a:pt x="693" y="20275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18" name="Google Shape;118;p37"/>
          <p:cNvSpPr/>
          <p:nvPr/>
        </p:nvSpPr>
        <p:spPr>
          <a:xfrm>
            <a:off x="6456041" y="4869160"/>
            <a:ext cx="1728192" cy="1080120"/>
          </a:xfrm>
          <a:custGeom>
            <a:avLst/>
            <a:gdLst/>
            <a:ahLst/>
            <a:cxnLst/>
            <a:rect l="l" t="t" r="r" b="b"/>
            <a:pathLst>
              <a:path w="6165436" h="3605120" extrusionOk="0">
                <a:moveTo>
                  <a:pt x="693" y="202759"/>
                </a:moveTo>
                <a:cubicBezTo>
                  <a:pt x="0" y="90613"/>
                  <a:pt x="61821" y="2242"/>
                  <a:pt x="211403" y="0"/>
                </a:cubicBezTo>
                <a:lnTo>
                  <a:pt x="4975227" y="5356"/>
                </a:lnTo>
                <a:cubicBezTo>
                  <a:pt x="5065953" y="9614"/>
                  <a:pt x="5190629" y="73032"/>
                  <a:pt x="5238752" y="151406"/>
                </a:cubicBezTo>
                <a:lnTo>
                  <a:pt x="6056466" y="1587747"/>
                </a:lnTo>
                <a:cubicBezTo>
                  <a:pt x="6165436" y="1799679"/>
                  <a:pt x="6162263" y="1802854"/>
                  <a:pt x="6056466" y="2019795"/>
                </a:cubicBezTo>
                <a:lnTo>
                  <a:pt x="5229227" y="3456581"/>
                </a:lnTo>
                <a:cubicBezTo>
                  <a:pt x="5162644" y="3555991"/>
                  <a:pt x="5055105" y="3605120"/>
                  <a:pt x="4976343" y="3603970"/>
                </a:cubicBezTo>
                <a:lnTo>
                  <a:pt x="223815" y="3603971"/>
                </a:lnTo>
                <a:cubicBezTo>
                  <a:pt x="90280" y="3602925"/>
                  <a:pt x="6966" y="3505097"/>
                  <a:pt x="7791" y="3387947"/>
                </a:cubicBezTo>
                <a:cubicBezTo>
                  <a:pt x="3708" y="3034667"/>
                  <a:pt x="693" y="766822"/>
                  <a:pt x="693" y="202759"/>
                </a:cubicBezTo>
                <a:close/>
              </a:path>
            </a:pathLst>
          </a:custGeom>
          <a:solidFill>
            <a:srgbClr val="6B9E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19" name="Google Shape;119;p37"/>
          <p:cNvSpPr/>
          <p:nvPr/>
        </p:nvSpPr>
        <p:spPr>
          <a:xfrm rot="5400000">
            <a:off x="4655840" y="5013176"/>
            <a:ext cx="1728192" cy="1440160"/>
          </a:xfrm>
          <a:custGeom>
            <a:avLst/>
            <a:gdLst/>
            <a:ahLst/>
            <a:cxnLst/>
            <a:rect l="l" t="t" r="r" b="b"/>
            <a:pathLst>
              <a:path w="1308305" h="1129921" extrusionOk="0">
                <a:moveTo>
                  <a:pt x="2" y="63035"/>
                </a:moveTo>
                <a:cubicBezTo>
                  <a:pt x="-194" y="28681"/>
                  <a:pt x="16873" y="1440"/>
                  <a:pt x="58033" y="0"/>
                </a:cubicBezTo>
                <a:lnTo>
                  <a:pt x="971914" y="1113"/>
                </a:lnTo>
                <a:cubicBezTo>
                  <a:pt x="998183" y="2449"/>
                  <a:pt x="1034283" y="22342"/>
                  <a:pt x="1048217" y="46926"/>
                </a:cubicBezTo>
                <a:lnTo>
                  <a:pt x="1284985" y="497473"/>
                </a:lnTo>
                <a:cubicBezTo>
                  <a:pt x="1316537" y="563951"/>
                  <a:pt x="1315618" y="564947"/>
                  <a:pt x="1284985" y="632996"/>
                </a:cubicBezTo>
                <a:lnTo>
                  <a:pt x="1045459" y="1083683"/>
                </a:lnTo>
                <a:cubicBezTo>
                  <a:pt x="1026180" y="1114866"/>
                  <a:pt x="995042" y="1130276"/>
                  <a:pt x="972237" y="1129915"/>
                </a:cubicBezTo>
                <a:lnTo>
                  <a:pt x="64601" y="1129916"/>
                </a:lnTo>
                <a:cubicBezTo>
                  <a:pt x="25939" y="1129586"/>
                  <a:pt x="1818" y="1098901"/>
                  <a:pt x="2057" y="1062155"/>
                </a:cubicBezTo>
                <a:cubicBezTo>
                  <a:pt x="875" y="951339"/>
                  <a:pt x="2" y="239969"/>
                  <a:pt x="2" y="6303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20" name="Google Shape;120;p37"/>
          <p:cNvSpPr/>
          <p:nvPr/>
        </p:nvSpPr>
        <p:spPr>
          <a:xfrm rot="5400000">
            <a:off x="71500" y="3104964"/>
            <a:ext cx="2088232" cy="1440160"/>
          </a:xfrm>
          <a:custGeom>
            <a:avLst/>
            <a:gdLst/>
            <a:ahLst/>
            <a:cxnLst/>
            <a:rect l="l" t="t" r="r" b="b"/>
            <a:pathLst>
              <a:path w="6165436" h="3605120" extrusionOk="0">
                <a:moveTo>
                  <a:pt x="693" y="202759"/>
                </a:moveTo>
                <a:cubicBezTo>
                  <a:pt x="0" y="90613"/>
                  <a:pt x="61821" y="2242"/>
                  <a:pt x="211403" y="0"/>
                </a:cubicBezTo>
                <a:lnTo>
                  <a:pt x="4975227" y="5356"/>
                </a:lnTo>
                <a:cubicBezTo>
                  <a:pt x="5065953" y="9614"/>
                  <a:pt x="5190629" y="73032"/>
                  <a:pt x="5238752" y="151406"/>
                </a:cubicBezTo>
                <a:lnTo>
                  <a:pt x="6056466" y="1587747"/>
                </a:lnTo>
                <a:cubicBezTo>
                  <a:pt x="6165436" y="1799679"/>
                  <a:pt x="6162263" y="1802854"/>
                  <a:pt x="6056466" y="2019795"/>
                </a:cubicBezTo>
                <a:lnTo>
                  <a:pt x="5229227" y="3456581"/>
                </a:lnTo>
                <a:cubicBezTo>
                  <a:pt x="5162644" y="3555991"/>
                  <a:pt x="5055105" y="3605120"/>
                  <a:pt x="4976343" y="3603970"/>
                </a:cubicBezTo>
                <a:lnTo>
                  <a:pt x="223815" y="3603971"/>
                </a:lnTo>
                <a:cubicBezTo>
                  <a:pt x="90280" y="3602925"/>
                  <a:pt x="6966" y="3505097"/>
                  <a:pt x="7791" y="3387947"/>
                </a:cubicBezTo>
                <a:cubicBezTo>
                  <a:pt x="3708" y="3034667"/>
                  <a:pt x="693" y="766822"/>
                  <a:pt x="693" y="20275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21" name="Google Shape;121;p37"/>
          <p:cNvSpPr/>
          <p:nvPr/>
        </p:nvSpPr>
        <p:spPr>
          <a:xfrm rot="-5400000">
            <a:off x="71500" y="872716"/>
            <a:ext cx="2304256" cy="1224136"/>
          </a:xfrm>
          <a:custGeom>
            <a:avLst/>
            <a:gdLst/>
            <a:ahLst/>
            <a:cxnLst/>
            <a:rect l="l" t="t" r="r" b="b"/>
            <a:pathLst>
              <a:path w="6165436" h="3605120" extrusionOk="0">
                <a:moveTo>
                  <a:pt x="693" y="202759"/>
                </a:moveTo>
                <a:cubicBezTo>
                  <a:pt x="0" y="90613"/>
                  <a:pt x="61821" y="2242"/>
                  <a:pt x="211403" y="0"/>
                </a:cubicBezTo>
                <a:lnTo>
                  <a:pt x="4975227" y="5356"/>
                </a:lnTo>
                <a:cubicBezTo>
                  <a:pt x="5065953" y="9614"/>
                  <a:pt x="5190629" y="73032"/>
                  <a:pt x="5238752" y="151406"/>
                </a:cubicBezTo>
                <a:lnTo>
                  <a:pt x="6056466" y="1587747"/>
                </a:lnTo>
                <a:cubicBezTo>
                  <a:pt x="6165436" y="1799679"/>
                  <a:pt x="6162263" y="1802854"/>
                  <a:pt x="6056466" y="2019795"/>
                </a:cubicBezTo>
                <a:lnTo>
                  <a:pt x="5229227" y="3456581"/>
                </a:lnTo>
                <a:cubicBezTo>
                  <a:pt x="5162644" y="3555991"/>
                  <a:pt x="5055105" y="3605120"/>
                  <a:pt x="4976343" y="3603970"/>
                </a:cubicBezTo>
                <a:lnTo>
                  <a:pt x="223815" y="3603971"/>
                </a:lnTo>
                <a:cubicBezTo>
                  <a:pt x="90280" y="3602925"/>
                  <a:pt x="6966" y="3505097"/>
                  <a:pt x="7791" y="3387947"/>
                </a:cubicBezTo>
                <a:cubicBezTo>
                  <a:pt x="3708" y="3034667"/>
                  <a:pt x="693" y="766822"/>
                  <a:pt x="693" y="202759"/>
                </a:cubicBezTo>
                <a:close/>
              </a:path>
            </a:pathLst>
          </a:custGeom>
          <a:solidFill>
            <a:srgbClr val="6B9E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22" name="Google Shape;122;p37"/>
          <p:cNvSpPr txBox="1">
            <a:spLocks noGrp="1"/>
          </p:cNvSpPr>
          <p:nvPr>
            <p:ph type="subTitle" idx="1"/>
          </p:nvPr>
        </p:nvSpPr>
        <p:spPr>
          <a:xfrm>
            <a:off x="4865948" y="4941168"/>
            <a:ext cx="1296144" cy="1296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–"/>
              <a:defRPr/>
            </a:lvl3pPr>
            <a:lvl4pPr lvl="3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*"/>
              <a:defRPr/>
            </a:lvl4pPr>
            <a:lvl5pPr lvl="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*"/>
              <a:defRPr/>
            </a:lvl5pPr>
            <a:lvl6pPr lvl="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3C21"/>
              </a:buClr>
              <a:buSzPts val="1800"/>
              <a:buChar char="*"/>
              <a:defRPr/>
            </a:lvl6pPr>
            <a:lvl7pPr lvl="6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3C21"/>
              </a:buClr>
              <a:buSzPts val="1800"/>
              <a:buChar char="*"/>
              <a:defRPr/>
            </a:lvl7pPr>
            <a:lvl8pPr lvl="7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3C21"/>
              </a:buClr>
              <a:buSzPts val="1800"/>
              <a:buChar char="*"/>
              <a:defRPr/>
            </a:lvl8pPr>
            <a:lvl9pPr lvl="8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3C21"/>
              </a:buClr>
              <a:buSzPts val="1800"/>
              <a:buChar char="*"/>
              <a:defRPr/>
            </a:lvl9pPr>
          </a:lstStyle>
          <a:p>
            <a:endParaRPr/>
          </a:p>
        </p:txBody>
      </p:sp>
      <p:sp>
        <p:nvSpPr>
          <p:cNvPr id="123" name="Google Shape;123;p37"/>
          <p:cNvSpPr txBox="1">
            <a:spLocks noGrp="1"/>
          </p:cNvSpPr>
          <p:nvPr>
            <p:ph type="title"/>
          </p:nvPr>
        </p:nvSpPr>
        <p:spPr>
          <a:xfrm>
            <a:off x="2339752" y="764704"/>
            <a:ext cx="4896544" cy="3672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cap="none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24" name="Google Shape;124;p37" descr="08_pic_noir_Blanc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99592" y="836712"/>
            <a:ext cx="515723" cy="1501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37" descr="10_sabot_venus_Blanc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32772" y="4927783"/>
            <a:ext cx="1007047" cy="9361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chapitre Pelouse">
  <p:cSld name="Diapositive de chapitre Pelouse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8"/>
          <p:cNvSpPr/>
          <p:nvPr/>
        </p:nvSpPr>
        <p:spPr>
          <a:xfrm>
            <a:off x="2051717" y="548680"/>
            <a:ext cx="7119977" cy="4104456"/>
          </a:xfrm>
          <a:custGeom>
            <a:avLst/>
            <a:gdLst/>
            <a:ahLst/>
            <a:cxnLst/>
            <a:rect l="l" t="t" r="r" b="b"/>
            <a:pathLst>
              <a:path w="6165436" h="3605120" extrusionOk="0">
                <a:moveTo>
                  <a:pt x="693" y="202759"/>
                </a:moveTo>
                <a:cubicBezTo>
                  <a:pt x="0" y="90613"/>
                  <a:pt x="61821" y="2242"/>
                  <a:pt x="211403" y="0"/>
                </a:cubicBezTo>
                <a:lnTo>
                  <a:pt x="4975227" y="5356"/>
                </a:lnTo>
                <a:cubicBezTo>
                  <a:pt x="5065953" y="9614"/>
                  <a:pt x="5190629" y="73032"/>
                  <a:pt x="5238752" y="151406"/>
                </a:cubicBezTo>
                <a:lnTo>
                  <a:pt x="6056466" y="1587747"/>
                </a:lnTo>
                <a:cubicBezTo>
                  <a:pt x="6165436" y="1799679"/>
                  <a:pt x="6162263" y="1802854"/>
                  <a:pt x="6056466" y="2019795"/>
                </a:cubicBezTo>
                <a:lnTo>
                  <a:pt x="5229227" y="3456581"/>
                </a:lnTo>
                <a:cubicBezTo>
                  <a:pt x="5162644" y="3555991"/>
                  <a:pt x="5055105" y="3605120"/>
                  <a:pt x="4976343" y="3603970"/>
                </a:cubicBezTo>
                <a:lnTo>
                  <a:pt x="223815" y="3603971"/>
                </a:lnTo>
                <a:cubicBezTo>
                  <a:pt x="90280" y="3602925"/>
                  <a:pt x="6966" y="3505097"/>
                  <a:pt x="7791" y="3387947"/>
                </a:cubicBezTo>
                <a:cubicBezTo>
                  <a:pt x="3708" y="3034667"/>
                  <a:pt x="693" y="766822"/>
                  <a:pt x="693" y="20275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28" name="Google Shape;128;p38"/>
          <p:cNvSpPr/>
          <p:nvPr/>
        </p:nvSpPr>
        <p:spPr>
          <a:xfrm>
            <a:off x="6456041" y="4869160"/>
            <a:ext cx="1728192" cy="1080120"/>
          </a:xfrm>
          <a:custGeom>
            <a:avLst/>
            <a:gdLst/>
            <a:ahLst/>
            <a:cxnLst/>
            <a:rect l="l" t="t" r="r" b="b"/>
            <a:pathLst>
              <a:path w="6165436" h="3605120" extrusionOk="0">
                <a:moveTo>
                  <a:pt x="693" y="202759"/>
                </a:moveTo>
                <a:cubicBezTo>
                  <a:pt x="0" y="90613"/>
                  <a:pt x="61821" y="2242"/>
                  <a:pt x="211403" y="0"/>
                </a:cubicBezTo>
                <a:lnTo>
                  <a:pt x="4975227" y="5356"/>
                </a:lnTo>
                <a:cubicBezTo>
                  <a:pt x="5065953" y="9614"/>
                  <a:pt x="5190629" y="73032"/>
                  <a:pt x="5238752" y="151406"/>
                </a:cubicBezTo>
                <a:lnTo>
                  <a:pt x="6056466" y="1587747"/>
                </a:lnTo>
                <a:cubicBezTo>
                  <a:pt x="6165436" y="1799679"/>
                  <a:pt x="6162263" y="1802854"/>
                  <a:pt x="6056466" y="2019795"/>
                </a:cubicBezTo>
                <a:lnTo>
                  <a:pt x="5229227" y="3456581"/>
                </a:lnTo>
                <a:cubicBezTo>
                  <a:pt x="5162644" y="3555991"/>
                  <a:pt x="5055105" y="3605120"/>
                  <a:pt x="4976343" y="3603970"/>
                </a:cubicBezTo>
                <a:lnTo>
                  <a:pt x="223815" y="3603971"/>
                </a:lnTo>
                <a:cubicBezTo>
                  <a:pt x="90280" y="3602925"/>
                  <a:pt x="6966" y="3505097"/>
                  <a:pt x="7791" y="3387947"/>
                </a:cubicBezTo>
                <a:cubicBezTo>
                  <a:pt x="3708" y="3034667"/>
                  <a:pt x="693" y="766822"/>
                  <a:pt x="693" y="202759"/>
                </a:cubicBezTo>
                <a:close/>
              </a:path>
            </a:pathLst>
          </a:custGeom>
          <a:solidFill>
            <a:srgbClr val="6B9E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29" name="Google Shape;129;p38"/>
          <p:cNvSpPr/>
          <p:nvPr/>
        </p:nvSpPr>
        <p:spPr>
          <a:xfrm rot="5400000">
            <a:off x="4655840" y="5013176"/>
            <a:ext cx="1728192" cy="1440160"/>
          </a:xfrm>
          <a:custGeom>
            <a:avLst/>
            <a:gdLst/>
            <a:ahLst/>
            <a:cxnLst/>
            <a:rect l="l" t="t" r="r" b="b"/>
            <a:pathLst>
              <a:path w="1308305" h="1129921" extrusionOk="0">
                <a:moveTo>
                  <a:pt x="2" y="63035"/>
                </a:moveTo>
                <a:cubicBezTo>
                  <a:pt x="-194" y="28681"/>
                  <a:pt x="16873" y="1440"/>
                  <a:pt x="58033" y="0"/>
                </a:cubicBezTo>
                <a:lnTo>
                  <a:pt x="971914" y="1113"/>
                </a:lnTo>
                <a:cubicBezTo>
                  <a:pt x="998183" y="2449"/>
                  <a:pt x="1034283" y="22342"/>
                  <a:pt x="1048217" y="46926"/>
                </a:cubicBezTo>
                <a:lnTo>
                  <a:pt x="1284985" y="497473"/>
                </a:lnTo>
                <a:cubicBezTo>
                  <a:pt x="1316537" y="563951"/>
                  <a:pt x="1315618" y="564947"/>
                  <a:pt x="1284985" y="632996"/>
                </a:cubicBezTo>
                <a:lnTo>
                  <a:pt x="1045459" y="1083683"/>
                </a:lnTo>
                <a:cubicBezTo>
                  <a:pt x="1026180" y="1114866"/>
                  <a:pt x="995042" y="1130276"/>
                  <a:pt x="972237" y="1129915"/>
                </a:cubicBezTo>
                <a:lnTo>
                  <a:pt x="64601" y="1129916"/>
                </a:lnTo>
                <a:cubicBezTo>
                  <a:pt x="25939" y="1129586"/>
                  <a:pt x="1818" y="1098901"/>
                  <a:pt x="2057" y="1062155"/>
                </a:cubicBezTo>
                <a:cubicBezTo>
                  <a:pt x="875" y="951339"/>
                  <a:pt x="2" y="239969"/>
                  <a:pt x="2" y="6303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30" name="Google Shape;130;p38"/>
          <p:cNvSpPr/>
          <p:nvPr/>
        </p:nvSpPr>
        <p:spPr>
          <a:xfrm rot="5400000">
            <a:off x="71500" y="3104964"/>
            <a:ext cx="2088232" cy="1440160"/>
          </a:xfrm>
          <a:custGeom>
            <a:avLst/>
            <a:gdLst/>
            <a:ahLst/>
            <a:cxnLst/>
            <a:rect l="l" t="t" r="r" b="b"/>
            <a:pathLst>
              <a:path w="6165436" h="3605120" extrusionOk="0">
                <a:moveTo>
                  <a:pt x="693" y="202759"/>
                </a:moveTo>
                <a:cubicBezTo>
                  <a:pt x="0" y="90613"/>
                  <a:pt x="61821" y="2242"/>
                  <a:pt x="211403" y="0"/>
                </a:cubicBezTo>
                <a:lnTo>
                  <a:pt x="4975227" y="5356"/>
                </a:lnTo>
                <a:cubicBezTo>
                  <a:pt x="5065953" y="9614"/>
                  <a:pt x="5190629" y="73032"/>
                  <a:pt x="5238752" y="151406"/>
                </a:cubicBezTo>
                <a:lnTo>
                  <a:pt x="6056466" y="1587747"/>
                </a:lnTo>
                <a:cubicBezTo>
                  <a:pt x="6165436" y="1799679"/>
                  <a:pt x="6162263" y="1802854"/>
                  <a:pt x="6056466" y="2019795"/>
                </a:cubicBezTo>
                <a:lnTo>
                  <a:pt x="5229227" y="3456581"/>
                </a:lnTo>
                <a:cubicBezTo>
                  <a:pt x="5162644" y="3555991"/>
                  <a:pt x="5055105" y="3605120"/>
                  <a:pt x="4976343" y="3603970"/>
                </a:cubicBezTo>
                <a:lnTo>
                  <a:pt x="223815" y="3603971"/>
                </a:lnTo>
                <a:cubicBezTo>
                  <a:pt x="90280" y="3602925"/>
                  <a:pt x="6966" y="3505097"/>
                  <a:pt x="7791" y="3387947"/>
                </a:cubicBezTo>
                <a:cubicBezTo>
                  <a:pt x="3708" y="3034667"/>
                  <a:pt x="693" y="766822"/>
                  <a:pt x="693" y="20275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31" name="Google Shape;131;p38"/>
          <p:cNvSpPr/>
          <p:nvPr/>
        </p:nvSpPr>
        <p:spPr>
          <a:xfrm rot="-5400000">
            <a:off x="71500" y="872716"/>
            <a:ext cx="2304256" cy="1224136"/>
          </a:xfrm>
          <a:custGeom>
            <a:avLst/>
            <a:gdLst/>
            <a:ahLst/>
            <a:cxnLst/>
            <a:rect l="l" t="t" r="r" b="b"/>
            <a:pathLst>
              <a:path w="6165436" h="3605120" extrusionOk="0">
                <a:moveTo>
                  <a:pt x="693" y="202759"/>
                </a:moveTo>
                <a:cubicBezTo>
                  <a:pt x="0" y="90613"/>
                  <a:pt x="61821" y="2242"/>
                  <a:pt x="211403" y="0"/>
                </a:cubicBezTo>
                <a:lnTo>
                  <a:pt x="4975227" y="5356"/>
                </a:lnTo>
                <a:cubicBezTo>
                  <a:pt x="5065953" y="9614"/>
                  <a:pt x="5190629" y="73032"/>
                  <a:pt x="5238752" y="151406"/>
                </a:cubicBezTo>
                <a:lnTo>
                  <a:pt x="6056466" y="1587747"/>
                </a:lnTo>
                <a:cubicBezTo>
                  <a:pt x="6165436" y="1799679"/>
                  <a:pt x="6162263" y="1802854"/>
                  <a:pt x="6056466" y="2019795"/>
                </a:cubicBezTo>
                <a:lnTo>
                  <a:pt x="5229227" y="3456581"/>
                </a:lnTo>
                <a:cubicBezTo>
                  <a:pt x="5162644" y="3555991"/>
                  <a:pt x="5055105" y="3605120"/>
                  <a:pt x="4976343" y="3603970"/>
                </a:cubicBezTo>
                <a:lnTo>
                  <a:pt x="223815" y="3603971"/>
                </a:lnTo>
                <a:cubicBezTo>
                  <a:pt x="90280" y="3602925"/>
                  <a:pt x="6966" y="3505097"/>
                  <a:pt x="7791" y="3387947"/>
                </a:cubicBezTo>
                <a:cubicBezTo>
                  <a:pt x="3708" y="3034667"/>
                  <a:pt x="693" y="766822"/>
                  <a:pt x="693" y="202759"/>
                </a:cubicBezTo>
                <a:close/>
              </a:path>
            </a:pathLst>
          </a:custGeom>
          <a:solidFill>
            <a:srgbClr val="6B9E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32" name="Google Shape;132;p38"/>
          <p:cNvSpPr txBox="1">
            <a:spLocks noGrp="1"/>
          </p:cNvSpPr>
          <p:nvPr>
            <p:ph type="subTitle" idx="1"/>
          </p:nvPr>
        </p:nvSpPr>
        <p:spPr>
          <a:xfrm>
            <a:off x="611560" y="764704"/>
            <a:ext cx="1224136" cy="18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–"/>
              <a:defRPr/>
            </a:lvl3pPr>
            <a:lvl4pPr lvl="3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*"/>
              <a:defRPr/>
            </a:lvl4pPr>
            <a:lvl5pPr lvl="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*"/>
              <a:defRPr/>
            </a:lvl5pPr>
            <a:lvl6pPr lvl="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3C21"/>
              </a:buClr>
              <a:buSzPts val="1800"/>
              <a:buChar char="*"/>
              <a:defRPr/>
            </a:lvl6pPr>
            <a:lvl7pPr lvl="6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3C21"/>
              </a:buClr>
              <a:buSzPts val="1800"/>
              <a:buChar char="*"/>
              <a:defRPr/>
            </a:lvl7pPr>
            <a:lvl8pPr lvl="7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3C21"/>
              </a:buClr>
              <a:buSzPts val="1800"/>
              <a:buChar char="*"/>
              <a:defRPr/>
            </a:lvl8pPr>
            <a:lvl9pPr lvl="8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3C21"/>
              </a:buClr>
              <a:buSzPts val="1800"/>
              <a:buChar char="*"/>
              <a:defRPr/>
            </a:lvl9pPr>
          </a:lstStyle>
          <a:p>
            <a:endParaRPr/>
          </a:p>
        </p:txBody>
      </p:sp>
      <p:sp>
        <p:nvSpPr>
          <p:cNvPr id="133" name="Google Shape;133;p38"/>
          <p:cNvSpPr txBox="1">
            <a:spLocks noGrp="1"/>
          </p:cNvSpPr>
          <p:nvPr>
            <p:ph type="title"/>
          </p:nvPr>
        </p:nvSpPr>
        <p:spPr>
          <a:xfrm>
            <a:off x="2339752" y="764704"/>
            <a:ext cx="4896544" cy="3672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cap="none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4" name="Google Shape;134;p38" descr="09_orphys_Blanc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0000" y="3284984"/>
            <a:ext cx="792088" cy="1157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38" descr="02_huppe_fasciee_Blanc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32240" y="5005975"/>
            <a:ext cx="1008112" cy="806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chapitre Climat-énergie">
  <p:cSld name="Diapositive de chapitre Climat-énergie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9"/>
          <p:cNvSpPr/>
          <p:nvPr/>
        </p:nvSpPr>
        <p:spPr>
          <a:xfrm>
            <a:off x="2051717" y="548680"/>
            <a:ext cx="7119977" cy="4104456"/>
          </a:xfrm>
          <a:custGeom>
            <a:avLst/>
            <a:gdLst/>
            <a:ahLst/>
            <a:cxnLst/>
            <a:rect l="l" t="t" r="r" b="b"/>
            <a:pathLst>
              <a:path w="6165436" h="3605120" extrusionOk="0">
                <a:moveTo>
                  <a:pt x="693" y="202759"/>
                </a:moveTo>
                <a:cubicBezTo>
                  <a:pt x="0" y="90613"/>
                  <a:pt x="61821" y="2242"/>
                  <a:pt x="211403" y="0"/>
                </a:cubicBezTo>
                <a:lnTo>
                  <a:pt x="4975227" y="5356"/>
                </a:lnTo>
                <a:cubicBezTo>
                  <a:pt x="5065953" y="9614"/>
                  <a:pt x="5190629" y="73032"/>
                  <a:pt x="5238752" y="151406"/>
                </a:cubicBezTo>
                <a:lnTo>
                  <a:pt x="6056466" y="1587747"/>
                </a:lnTo>
                <a:cubicBezTo>
                  <a:pt x="6165436" y="1799679"/>
                  <a:pt x="6162263" y="1802854"/>
                  <a:pt x="6056466" y="2019795"/>
                </a:cubicBezTo>
                <a:lnTo>
                  <a:pt x="5229227" y="3456581"/>
                </a:lnTo>
                <a:cubicBezTo>
                  <a:pt x="5162644" y="3555991"/>
                  <a:pt x="5055105" y="3605120"/>
                  <a:pt x="4976343" y="3603970"/>
                </a:cubicBezTo>
                <a:lnTo>
                  <a:pt x="223815" y="3603971"/>
                </a:lnTo>
                <a:cubicBezTo>
                  <a:pt x="90280" y="3602925"/>
                  <a:pt x="6966" y="3505097"/>
                  <a:pt x="7791" y="3387947"/>
                </a:cubicBezTo>
                <a:cubicBezTo>
                  <a:pt x="3708" y="3034667"/>
                  <a:pt x="693" y="766822"/>
                  <a:pt x="693" y="20275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38" name="Google Shape;138;p39"/>
          <p:cNvSpPr/>
          <p:nvPr/>
        </p:nvSpPr>
        <p:spPr>
          <a:xfrm>
            <a:off x="6456041" y="4869160"/>
            <a:ext cx="1728192" cy="1080120"/>
          </a:xfrm>
          <a:custGeom>
            <a:avLst/>
            <a:gdLst/>
            <a:ahLst/>
            <a:cxnLst/>
            <a:rect l="l" t="t" r="r" b="b"/>
            <a:pathLst>
              <a:path w="6165436" h="3605120" extrusionOk="0">
                <a:moveTo>
                  <a:pt x="693" y="202759"/>
                </a:moveTo>
                <a:cubicBezTo>
                  <a:pt x="0" y="90613"/>
                  <a:pt x="61821" y="2242"/>
                  <a:pt x="211403" y="0"/>
                </a:cubicBezTo>
                <a:lnTo>
                  <a:pt x="4975227" y="5356"/>
                </a:lnTo>
                <a:cubicBezTo>
                  <a:pt x="5065953" y="9614"/>
                  <a:pt x="5190629" y="73032"/>
                  <a:pt x="5238752" y="151406"/>
                </a:cubicBezTo>
                <a:lnTo>
                  <a:pt x="6056466" y="1587747"/>
                </a:lnTo>
                <a:cubicBezTo>
                  <a:pt x="6165436" y="1799679"/>
                  <a:pt x="6162263" y="1802854"/>
                  <a:pt x="6056466" y="2019795"/>
                </a:cubicBezTo>
                <a:lnTo>
                  <a:pt x="5229227" y="3456581"/>
                </a:lnTo>
                <a:cubicBezTo>
                  <a:pt x="5162644" y="3555991"/>
                  <a:pt x="5055105" y="3605120"/>
                  <a:pt x="4976343" y="3603970"/>
                </a:cubicBezTo>
                <a:lnTo>
                  <a:pt x="223815" y="3603971"/>
                </a:lnTo>
                <a:cubicBezTo>
                  <a:pt x="90280" y="3602925"/>
                  <a:pt x="6966" y="3505097"/>
                  <a:pt x="7791" y="3387947"/>
                </a:cubicBezTo>
                <a:cubicBezTo>
                  <a:pt x="3708" y="3034667"/>
                  <a:pt x="693" y="766822"/>
                  <a:pt x="693" y="202759"/>
                </a:cubicBezTo>
                <a:close/>
              </a:path>
            </a:pathLst>
          </a:custGeom>
          <a:solidFill>
            <a:srgbClr val="6B9E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39" name="Google Shape;139;p39"/>
          <p:cNvSpPr/>
          <p:nvPr/>
        </p:nvSpPr>
        <p:spPr>
          <a:xfrm rot="5400000">
            <a:off x="4655840" y="5013176"/>
            <a:ext cx="1728192" cy="1440160"/>
          </a:xfrm>
          <a:custGeom>
            <a:avLst/>
            <a:gdLst/>
            <a:ahLst/>
            <a:cxnLst/>
            <a:rect l="l" t="t" r="r" b="b"/>
            <a:pathLst>
              <a:path w="1308305" h="1129921" extrusionOk="0">
                <a:moveTo>
                  <a:pt x="2" y="63035"/>
                </a:moveTo>
                <a:cubicBezTo>
                  <a:pt x="-194" y="28681"/>
                  <a:pt x="16873" y="1440"/>
                  <a:pt x="58033" y="0"/>
                </a:cubicBezTo>
                <a:lnTo>
                  <a:pt x="971914" y="1113"/>
                </a:lnTo>
                <a:cubicBezTo>
                  <a:pt x="998183" y="2449"/>
                  <a:pt x="1034283" y="22342"/>
                  <a:pt x="1048217" y="46926"/>
                </a:cubicBezTo>
                <a:lnTo>
                  <a:pt x="1284985" y="497473"/>
                </a:lnTo>
                <a:cubicBezTo>
                  <a:pt x="1316537" y="563951"/>
                  <a:pt x="1315618" y="564947"/>
                  <a:pt x="1284985" y="632996"/>
                </a:cubicBezTo>
                <a:lnTo>
                  <a:pt x="1045459" y="1083683"/>
                </a:lnTo>
                <a:cubicBezTo>
                  <a:pt x="1026180" y="1114866"/>
                  <a:pt x="995042" y="1130276"/>
                  <a:pt x="972237" y="1129915"/>
                </a:cubicBezTo>
                <a:lnTo>
                  <a:pt x="64601" y="1129916"/>
                </a:lnTo>
                <a:cubicBezTo>
                  <a:pt x="25939" y="1129586"/>
                  <a:pt x="1818" y="1098901"/>
                  <a:pt x="2057" y="1062155"/>
                </a:cubicBezTo>
                <a:cubicBezTo>
                  <a:pt x="875" y="951339"/>
                  <a:pt x="2" y="239969"/>
                  <a:pt x="2" y="6303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40" name="Google Shape;140;p39"/>
          <p:cNvSpPr/>
          <p:nvPr/>
        </p:nvSpPr>
        <p:spPr>
          <a:xfrm rot="5400000">
            <a:off x="71500" y="3104964"/>
            <a:ext cx="2088232" cy="1440160"/>
          </a:xfrm>
          <a:custGeom>
            <a:avLst/>
            <a:gdLst/>
            <a:ahLst/>
            <a:cxnLst/>
            <a:rect l="l" t="t" r="r" b="b"/>
            <a:pathLst>
              <a:path w="6165436" h="3605120" extrusionOk="0">
                <a:moveTo>
                  <a:pt x="693" y="202759"/>
                </a:moveTo>
                <a:cubicBezTo>
                  <a:pt x="0" y="90613"/>
                  <a:pt x="61821" y="2242"/>
                  <a:pt x="211403" y="0"/>
                </a:cubicBezTo>
                <a:lnTo>
                  <a:pt x="4975227" y="5356"/>
                </a:lnTo>
                <a:cubicBezTo>
                  <a:pt x="5065953" y="9614"/>
                  <a:pt x="5190629" y="73032"/>
                  <a:pt x="5238752" y="151406"/>
                </a:cubicBezTo>
                <a:lnTo>
                  <a:pt x="6056466" y="1587747"/>
                </a:lnTo>
                <a:cubicBezTo>
                  <a:pt x="6165436" y="1799679"/>
                  <a:pt x="6162263" y="1802854"/>
                  <a:pt x="6056466" y="2019795"/>
                </a:cubicBezTo>
                <a:lnTo>
                  <a:pt x="5229227" y="3456581"/>
                </a:lnTo>
                <a:cubicBezTo>
                  <a:pt x="5162644" y="3555991"/>
                  <a:pt x="5055105" y="3605120"/>
                  <a:pt x="4976343" y="3603970"/>
                </a:cubicBezTo>
                <a:lnTo>
                  <a:pt x="223815" y="3603971"/>
                </a:lnTo>
                <a:cubicBezTo>
                  <a:pt x="90280" y="3602925"/>
                  <a:pt x="6966" y="3505097"/>
                  <a:pt x="7791" y="3387947"/>
                </a:cubicBezTo>
                <a:cubicBezTo>
                  <a:pt x="3708" y="3034667"/>
                  <a:pt x="693" y="766822"/>
                  <a:pt x="693" y="20275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41" name="Google Shape;141;p39"/>
          <p:cNvSpPr/>
          <p:nvPr/>
        </p:nvSpPr>
        <p:spPr>
          <a:xfrm rot="-5400000">
            <a:off x="71500" y="872716"/>
            <a:ext cx="2304256" cy="1224136"/>
          </a:xfrm>
          <a:custGeom>
            <a:avLst/>
            <a:gdLst/>
            <a:ahLst/>
            <a:cxnLst/>
            <a:rect l="l" t="t" r="r" b="b"/>
            <a:pathLst>
              <a:path w="6165436" h="3605120" extrusionOk="0">
                <a:moveTo>
                  <a:pt x="693" y="202759"/>
                </a:moveTo>
                <a:cubicBezTo>
                  <a:pt x="0" y="90613"/>
                  <a:pt x="61821" y="2242"/>
                  <a:pt x="211403" y="0"/>
                </a:cubicBezTo>
                <a:lnTo>
                  <a:pt x="4975227" y="5356"/>
                </a:lnTo>
                <a:cubicBezTo>
                  <a:pt x="5065953" y="9614"/>
                  <a:pt x="5190629" y="73032"/>
                  <a:pt x="5238752" y="151406"/>
                </a:cubicBezTo>
                <a:lnTo>
                  <a:pt x="6056466" y="1587747"/>
                </a:lnTo>
                <a:cubicBezTo>
                  <a:pt x="6165436" y="1799679"/>
                  <a:pt x="6162263" y="1802854"/>
                  <a:pt x="6056466" y="2019795"/>
                </a:cubicBezTo>
                <a:lnTo>
                  <a:pt x="5229227" y="3456581"/>
                </a:lnTo>
                <a:cubicBezTo>
                  <a:pt x="5162644" y="3555991"/>
                  <a:pt x="5055105" y="3605120"/>
                  <a:pt x="4976343" y="3603970"/>
                </a:cubicBezTo>
                <a:lnTo>
                  <a:pt x="223815" y="3603971"/>
                </a:lnTo>
                <a:cubicBezTo>
                  <a:pt x="90280" y="3602925"/>
                  <a:pt x="6966" y="3505097"/>
                  <a:pt x="7791" y="3387947"/>
                </a:cubicBezTo>
                <a:cubicBezTo>
                  <a:pt x="3708" y="3034667"/>
                  <a:pt x="693" y="766822"/>
                  <a:pt x="693" y="202759"/>
                </a:cubicBezTo>
                <a:close/>
              </a:path>
            </a:pathLst>
          </a:custGeom>
          <a:solidFill>
            <a:srgbClr val="6B9E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42" name="Google Shape;142;p39"/>
          <p:cNvSpPr txBox="1">
            <a:spLocks noGrp="1"/>
          </p:cNvSpPr>
          <p:nvPr>
            <p:ph type="subTitle" idx="1"/>
          </p:nvPr>
        </p:nvSpPr>
        <p:spPr>
          <a:xfrm>
            <a:off x="467544" y="2852936"/>
            <a:ext cx="1296144" cy="158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–"/>
              <a:defRPr/>
            </a:lvl3pPr>
            <a:lvl4pPr lvl="3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*"/>
              <a:defRPr/>
            </a:lvl4pPr>
            <a:lvl5pPr lvl="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*"/>
              <a:defRPr/>
            </a:lvl5pPr>
            <a:lvl6pPr lvl="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3C21"/>
              </a:buClr>
              <a:buSzPts val="1800"/>
              <a:buChar char="*"/>
              <a:defRPr/>
            </a:lvl6pPr>
            <a:lvl7pPr lvl="6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3C21"/>
              </a:buClr>
              <a:buSzPts val="1800"/>
              <a:buChar char="*"/>
              <a:defRPr/>
            </a:lvl7pPr>
            <a:lvl8pPr lvl="7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3C21"/>
              </a:buClr>
              <a:buSzPts val="1800"/>
              <a:buChar char="*"/>
              <a:defRPr/>
            </a:lvl8pPr>
            <a:lvl9pPr lvl="8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3C21"/>
              </a:buClr>
              <a:buSzPts val="1800"/>
              <a:buChar char="*"/>
              <a:defRPr/>
            </a:lvl9pPr>
          </a:lstStyle>
          <a:p>
            <a:endParaRPr/>
          </a:p>
        </p:txBody>
      </p:sp>
      <p:sp>
        <p:nvSpPr>
          <p:cNvPr id="143" name="Google Shape;143;p39"/>
          <p:cNvSpPr txBox="1">
            <a:spLocks noGrp="1"/>
          </p:cNvSpPr>
          <p:nvPr>
            <p:ph type="title"/>
          </p:nvPr>
        </p:nvSpPr>
        <p:spPr>
          <a:xfrm>
            <a:off x="2339752" y="764704"/>
            <a:ext cx="4896544" cy="3672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cap="none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44" name="Google Shape;144;p39" descr="07_soleil_Blanc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83568" y="836712"/>
            <a:ext cx="1067761" cy="1045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39" descr="10_ampoule_Blanc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33567" y="5085184"/>
            <a:ext cx="772738" cy="11407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chapitre Sylvopastoralisme 1">
  <p:cSld name="Diapositive de chapitre Sylvopastoralisme 1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40"/>
          <p:cNvSpPr/>
          <p:nvPr/>
        </p:nvSpPr>
        <p:spPr>
          <a:xfrm>
            <a:off x="2051717" y="548680"/>
            <a:ext cx="7119977" cy="4104456"/>
          </a:xfrm>
          <a:custGeom>
            <a:avLst/>
            <a:gdLst/>
            <a:ahLst/>
            <a:cxnLst/>
            <a:rect l="l" t="t" r="r" b="b"/>
            <a:pathLst>
              <a:path w="6165436" h="3605120" extrusionOk="0">
                <a:moveTo>
                  <a:pt x="693" y="202759"/>
                </a:moveTo>
                <a:cubicBezTo>
                  <a:pt x="0" y="90613"/>
                  <a:pt x="61821" y="2242"/>
                  <a:pt x="211403" y="0"/>
                </a:cubicBezTo>
                <a:lnTo>
                  <a:pt x="4975227" y="5356"/>
                </a:lnTo>
                <a:cubicBezTo>
                  <a:pt x="5065953" y="9614"/>
                  <a:pt x="5190629" y="73032"/>
                  <a:pt x="5238752" y="151406"/>
                </a:cubicBezTo>
                <a:lnTo>
                  <a:pt x="6056466" y="1587747"/>
                </a:lnTo>
                <a:cubicBezTo>
                  <a:pt x="6165436" y="1799679"/>
                  <a:pt x="6162263" y="1802854"/>
                  <a:pt x="6056466" y="2019795"/>
                </a:cubicBezTo>
                <a:lnTo>
                  <a:pt x="5229227" y="3456581"/>
                </a:lnTo>
                <a:cubicBezTo>
                  <a:pt x="5162644" y="3555991"/>
                  <a:pt x="5055105" y="3605120"/>
                  <a:pt x="4976343" y="3603970"/>
                </a:cubicBezTo>
                <a:lnTo>
                  <a:pt x="223815" y="3603971"/>
                </a:lnTo>
                <a:cubicBezTo>
                  <a:pt x="90280" y="3602925"/>
                  <a:pt x="6966" y="3505097"/>
                  <a:pt x="7791" y="3387947"/>
                </a:cubicBezTo>
                <a:cubicBezTo>
                  <a:pt x="3708" y="3034667"/>
                  <a:pt x="693" y="766822"/>
                  <a:pt x="693" y="20275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48" name="Google Shape;148;p40"/>
          <p:cNvSpPr/>
          <p:nvPr/>
        </p:nvSpPr>
        <p:spPr>
          <a:xfrm>
            <a:off x="6456041" y="4869160"/>
            <a:ext cx="1728192" cy="1080120"/>
          </a:xfrm>
          <a:custGeom>
            <a:avLst/>
            <a:gdLst/>
            <a:ahLst/>
            <a:cxnLst/>
            <a:rect l="l" t="t" r="r" b="b"/>
            <a:pathLst>
              <a:path w="6165436" h="3605120" extrusionOk="0">
                <a:moveTo>
                  <a:pt x="693" y="202759"/>
                </a:moveTo>
                <a:cubicBezTo>
                  <a:pt x="0" y="90613"/>
                  <a:pt x="61821" y="2242"/>
                  <a:pt x="211403" y="0"/>
                </a:cubicBezTo>
                <a:lnTo>
                  <a:pt x="4975227" y="5356"/>
                </a:lnTo>
                <a:cubicBezTo>
                  <a:pt x="5065953" y="9614"/>
                  <a:pt x="5190629" y="73032"/>
                  <a:pt x="5238752" y="151406"/>
                </a:cubicBezTo>
                <a:lnTo>
                  <a:pt x="6056466" y="1587747"/>
                </a:lnTo>
                <a:cubicBezTo>
                  <a:pt x="6165436" y="1799679"/>
                  <a:pt x="6162263" y="1802854"/>
                  <a:pt x="6056466" y="2019795"/>
                </a:cubicBezTo>
                <a:lnTo>
                  <a:pt x="5229227" y="3456581"/>
                </a:lnTo>
                <a:cubicBezTo>
                  <a:pt x="5162644" y="3555991"/>
                  <a:pt x="5055105" y="3605120"/>
                  <a:pt x="4976343" y="3603970"/>
                </a:cubicBezTo>
                <a:lnTo>
                  <a:pt x="223815" y="3603971"/>
                </a:lnTo>
                <a:cubicBezTo>
                  <a:pt x="90280" y="3602925"/>
                  <a:pt x="6966" y="3505097"/>
                  <a:pt x="7791" y="3387947"/>
                </a:cubicBezTo>
                <a:cubicBezTo>
                  <a:pt x="3708" y="3034667"/>
                  <a:pt x="693" y="766822"/>
                  <a:pt x="693" y="202759"/>
                </a:cubicBezTo>
                <a:close/>
              </a:path>
            </a:pathLst>
          </a:custGeom>
          <a:solidFill>
            <a:srgbClr val="6B9E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49" name="Google Shape;149;p40"/>
          <p:cNvSpPr/>
          <p:nvPr/>
        </p:nvSpPr>
        <p:spPr>
          <a:xfrm rot="5400000">
            <a:off x="4655840" y="5013176"/>
            <a:ext cx="1728192" cy="1440160"/>
          </a:xfrm>
          <a:custGeom>
            <a:avLst/>
            <a:gdLst/>
            <a:ahLst/>
            <a:cxnLst/>
            <a:rect l="l" t="t" r="r" b="b"/>
            <a:pathLst>
              <a:path w="1308305" h="1129921" extrusionOk="0">
                <a:moveTo>
                  <a:pt x="2" y="63035"/>
                </a:moveTo>
                <a:cubicBezTo>
                  <a:pt x="-194" y="28681"/>
                  <a:pt x="16873" y="1440"/>
                  <a:pt x="58033" y="0"/>
                </a:cubicBezTo>
                <a:lnTo>
                  <a:pt x="971914" y="1113"/>
                </a:lnTo>
                <a:cubicBezTo>
                  <a:pt x="998183" y="2449"/>
                  <a:pt x="1034283" y="22342"/>
                  <a:pt x="1048217" y="46926"/>
                </a:cubicBezTo>
                <a:lnTo>
                  <a:pt x="1284985" y="497473"/>
                </a:lnTo>
                <a:cubicBezTo>
                  <a:pt x="1316537" y="563951"/>
                  <a:pt x="1315618" y="564947"/>
                  <a:pt x="1284985" y="632996"/>
                </a:cubicBezTo>
                <a:lnTo>
                  <a:pt x="1045459" y="1083683"/>
                </a:lnTo>
                <a:cubicBezTo>
                  <a:pt x="1026180" y="1114866"/>
                  <a:pt x="995042" y="1130276"/>
                  <a:pt x="972237" y="1129915"/>
                </a:cubicBezTo>
                <a:lnTo>
                  <a:pt x="64601" y="1129916"/>
                </a:lnTo>
                <a:cubicBezTo>
                  <a:pt x="25939" y="1129586"/>
                  <a:pt x="1818" y="1098901"/>
                  <a:pt x="2057" y="1062155"/>
                </a:cubicBezTo>
                <a:cubicBezTo>
                  <a:pt x="875" y="951339"/>
                  <a:pt x="2" y="239969"/>
                  <a:pt x="2" y="6303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50" name="Google Shape;150;p40"/>
          <p:cNvSpPr/>
          <p:nvPr/>
        </p:nvSpPr>
        <p:spPr>
          <a:xfrm rot="5400000">
            <a:off x="71500" y="3104964"/>
            <a:ext cx="2088232" cy="1440160"/>
          </a:xfrm>
          <a:custGeom>
            <a:avLst/>
            <a:gdLst/>
            <a:ahLst/>
            <a:cxnLst/>
            <a:rect l="l" t="t" r="r" b="b"/>
            <a:pathLst>
              <a:path w="6165436" h="3605120" extrusionOk="0">
                <a:moveTo>
                  <a:pt x="693" y="202759"/>
                </a:moveTo>
                <a:cubicBezTo>
                  <a:pt x="0" y="90613"/>
                  <a:pt x="61821" y="2242"/>
                  <a:pt x="211403" y="0"/>
                </a:cubicBezTo>
                <a:lnTo>
                  <a:pt x="4975227" y="5356"/>
                </a:lnTo>
                <a:cubicBezTo>
                  <a:pt x="5065953" y="9614"/>
                  <a:pt x="5190629" y="73032"/>
                  <a:pt x="5238752" y="151406"/>
                </a:cubicBezTo>
                <a:lnTo>
                  <a:pt x="6056466" y="1587747"/>
                </a:lnTo>
                <a:cubicBezTo>
                  <a:pt x="6165436" y="1799679"/>
                  <a:pt x="6162263" y="1802854"/>
                  <a:pt x="6056466" y="2019795"/>
                </a:cubicBezTo>
                <a:lnTo>
                  <a:pt x="5229227" y="3456581"/>
                </a:lnTo>
                <a:cubicBezTo>
                  <a:pt x="5162644" y="3555991"/>
                  <a:pt x="5055105" y="3605120"/>
                  <a:pt x="4976343" y="3603970"/>
                </a:cubicBezTo>
                <a:lnTo>
                  <a:pt x="223815" y="3603971"/>
                </a:lnTo>
                <a:cubicBezTo>
                  <a:pt x="90280" y="3602925"/>
                  <a:pt x="6966" y="3505097"/>
                  <a:pt x="7791" y="3387947"/>
                </a:cubicBezTo>
                <a:cubicBezTo>
                  <a:pt x="3708" y="3034667"/>
                  <a:pt x="693" y="766822"/>
                  <a:pt x="693" y="20275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51" name="Google Shape;151;p40"/>
          <p:cNvSpPr/>
          <p:nvPr/>
        </p:nvSpPr>
        <p:spPr>
          <a:xfrm rot="-5400000">
            <a:off x="71500" y="872716"/>
            <a:ext cx="2304256" cy="1224136"/>
          </a:xfrm>
          <a:custGeom>
            <a:avLst/>
            <a:gdLst/>
            <a:ahLst/>
            <a:cxnLst/>
            <a:rect l="l" t="t" r="r" b="b"/>
            <a:pathLst>
              <a:path w="6165436" h="3605120" extrusionOk="0">
                <a:moveTo>
                  <a:pt x="693" y="202759"/>
                </a:moveTo>
                <a:cubicBezTo>
                  <a:pt x="0" y="90613"/>
                  <a:pt x="61821" y="2242"/>
                  <a:pt x="211403" y="0"/>
                </a:cubicBezTo>
                <a:lnTo>
                  <a:pt x="4975227" y="5356"/>
                </a:lnTo>
                <a:cubicBezTo>
                  <a:pt x="5065953" y="9614"/>
                  <a:pt x="5190629" y="73032"/>
                  <a:pt x="5238752" y="151406"/>
                </a:cubicBezTo>
                <a:lnTo>
                  <a:pt x="6056466" y="1587747"/>
                </a:lnTo>
                <a:cubicBezTo>
                  <a:pt x="6165436" y="1799679"/>
                  <a:pt x="6162263" y="1802854"/>
                  <a:pt x="6056466" y="2019795"/>
                </a:cubicBezTo>
                <a:lnTo>
                  <a:pt x="5229227" y="3456581"/>
                </a:lnTo>
                <a:cubicBezTo>
                  <a:pt x="5162644" y="3555991"/>
                  <a:pt x="5055105" y="3605120"/>
                  <a:pt x="4976343" y="3603970"/>
                </a:cubicBezTo>
                <a:lnTo>
                  <a:pt x="223815" y="3603971"/>
                </a:lnTo>
                <a:cubicBezTo>
                  <a:pt x="90280" y="3602925"/>
                  <a:pt x="6966" y="3505097"/>
                  <a:pt x="7791" y="3387947"/>
                </a:cubicBezTo>
                <a:cubicBezTo>
                  <a:pt x="3708" y="3034667"/>
                  <a:pt x="693" y="766822"/>
                  <a:pt x="693" y="202759"/>
                </a:cubicBezTo>
                <a:close/>
              </a:path>
            </a:pathLst>
          </a:custGeom>
          <a:solidFill>
            <a:srgbClr val="6B9E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52" name="Google Shape;152;p40"/>
          <p:cNvSpPr txBox="1">
            <a:spLocks noGrp="1"/>
          </p:cNvSpPr>
          <p:nvPr>
            <p:ph type="subTitle" idx="1"/>
          </p:nvPr>
        </p:nvSpPr>
        <p:spPr>
          <a:xfrm>
            <a:off x="467544" y="2852936"/>
            <a:ext cx="1296144" cy="158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–"/>
              <a:defRPr/>
            </a:lvl3pPr>
            <a:lvl4pPr lvl="3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*"/>
              <a:defRPr/>
            </a:lvl4pPr>
            <a:lvl5pPr lvl="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*"/>
              <a:defRPr/>
            </a:lvl5pPr>
            <a:lvl6pPr lvl="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3C21"/>
              </a:buClr>
              <a:buSzPts val="1800"/>
              <a:buChar char="*"/>
              <a:defRPr/>
            </a:lvl6pPr>
            <a:lvl7pPr lvl="6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3C21"/>
              </a:buClr>
              <a:buSzPts val="1800"/>
              <a:buChar char="*"/>
              <a:defRPr/>
            </a:lvl7pPr>
            <a:lvl8pPr lvl="7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3C21"/>
              </a:buClr>
              <a:buSzPts val="1800"/>
              <a:buChar char="*"/>
              <a:defRPr/>
            </a:lvl8pPr>
            <a:lvl9pPr lvl="8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3C21"/>
              </a:buClr>
              <a:buSzPts val="1800"/>
              <a:buChar char="*"/>
              <a:defRPr/>
            </a:lvl9pPr>
          </a:lstStyle>
          <a:p>
            <a:endParaRPr/>
          </a:p>
        </p:txBody>
      </p:sp>
      <p:sp>
        <p:nvSpPr>
          <p:cNvPr id="153" name="Google Shape;153;p40"/>
          <p:cNvSpPr txBox="1">
            <a:spLocks noGrp="1"/>
          </p:cNvSpPr>
          <p:nvPr>
            <p:ph type="title"/>
          </p:nvPr>
        </p:nvSpPr>
        <p:spPr>
          <a:xfrm>
            <a:off x="2339752" y="764704"/>
            <a:ext cx="4896544" cy="3672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cap="none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54" name="Google Shape;154;p40" descr="02_brebis_Blanc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744073" y="5085184"/>
            <a:ext cx="1019939" cy="719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40" descr="03_resineux_sauvage_Blanc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5576" y="1124744"/>
            <a:ext cx="893450" cy="12076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chapitre Sylvopastoralisme 2">
  <p:cSld name="Diapositive de chapitre Sylvopastoralisme 2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41"/>
          <p:cNvSpPr/>
          <p:nvPr/>
        </p:nvSpPr>
        <p:spPr>
          <a:xfrm>
            <a:off x="2051717" y="548680"/>
            <a:ext cx="7119977" cy="4104456"/>
          </a:xfrm>
          <a:custGeom>
            <a:avLst/>
            <a:gdLst/>
            <a:ahLst/>
            <a:cxnLst/>
            <a:rect l="l" t="t" r="r" b="b"/>
            <a:pathLst>
              <a:path w="6165436" h="3605120" extrusionOk="0">
                <a:moveTo>
                  <a:pt x="693" y="202759"/>
                </a:moveTo>
                <a:cubicBezTo>
                  <a:pt x="0" y="90613"/>
                  <a:pt x="61821" y="2242"/>
                  <a:pt x="211403" y="0"/>
                </a:cubicBezTo>
                <a:lnTo>
                  <a:pt x="4975227" y="5356"/>
                </a:lnTo>
                <a:cubicBezTo>
                  <a:pt x="5065953" y="9614"/>
                  <a:pt x="5190629" y="73032"/>
                  <a:pt x="5238752" y="151406"/>
                </a:cubicBezTo>
                <a:lnTo>
                  <a:pt x="6056466" y="1587747"/>
                </a:lnTo>
                <a:cubicBezTo>
                  <a:pt x="6165436" y="1799679"/>
                  <a:pt x="6162263" y="1802854"/>
                  <a:pt x="6056466" y="2019795"/>
                </a:cubicBezTo>
                <a:lnTo>
                  <a:pt x="5229227" y="3456581"/>
                </a:lnTo>
                <a:cubicBezTo>
                  <a:pt x="5162644" y="3555991"/>
                  <a:pt x="5055105" y="3605120"/>
                  <a:pt x="4976343" y="3603970"/>
                </a:cubicBezTo>
                <a:lnTo>
                  <a:pt x="223815" y="3603971"/>
                </a:lnTo>
                <a:cubicBezTo>
                  <a:pt x="90280" y="3602925"/>
                  <a:pt x="6966" y="3505097"/>
                  <a:pt x="7791" y="3387947"/>
                </a:cubicBezTo>
                <a:cubicBezTo>
                  <a:pt x="3708" y="3034667"/>
                  <a:pt x="693" y="766822"/>
                  <a:pt x="693" y="20275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58" name="Google Shape;158;p41"/>
          <p:cNvSpPr/>
          <p:nvPr/>
        </p:nvSpPr>
        <p:spPr>
          <a:xfrm>
            <a:off x="6456041" y="4869160"/>
            <a:ext cx="1728192" cy="1080120"/>
          </a:xfrm>
          <a:custGeom>
            <a:avLst/>
            <a:gdLst/>
            <a:ahLst/>
            <a:cxnLst/>
            <a:rect l="l" t="t" r="r" b="b"/>
            <a:pathLst>
              <a:path w="6165436" h="3605120" extrusionOk="0">
                <a:moveTo>
                  <a:pt x="693" y="202759"/>
                </a:moveTo>
                <a:cubicBezTo>
                  <a:pt x="0" y="90613"/>
                  <a:pt x="61821" y="2242"/>
                  <a:pt x="211403" y="0"/>
                </a:cubicBezTo>
                <a:lnTo>
                  <a:pt x="4975227" y="5356"/>
                </a:lnTo>
                <a:cubicBezTo>
                  <a:pt x="5065953" y="9614"/>
                  <a:pt x="5190629" y="73032"/>
                  <a:pt x="5238752" y="151406"/>
                </a:cubicBezTo>
                <a:lnTo>
                  <a:pt x="6056466" y="1587747"/>
                </a:lnTo>
                <a:cubicBezTo>
                  <a:pt x="6165436" y="1799679"/>
                  <a:pt x="6162263" y="1802854"/>
                  <a:pt x="6056466" y="2019795"/>
                </a:cubicBezTo>
                <a:lnTo>
                  <a:pt x="5229227" y="3456581"/>
                </a:lnTo>
                <a:cubicBezTo>
                  <a:pt x="5162644" y="3555991"/>
                  <a:pt x="5055105" y="3605120"/>
                  <a:pt x="4976343" y="3603970"/>
                </a:cubicBezTo>
                <a:lnTo>
                  <a:pt x="223815" y="3603971"/>
                </a:lnTo>
                <a:cubicBezTo>
                  <a:pt x="90280" y="3602925"/>
                  <a:pt x="6966" y="3505097"/>
                  <a:pt x="7791" y="3387947"/>
                </a:cubicBezTo>
                <a:cubicBezTo>
                  <a:pt x="3708" y="3034667"/>
                  <a:pt x="693" y="766822"/>
                  <a:pt x="693" y="202759"/>
                </a:cubicBezTo>
                <a:close/>
              </a:path>
            </a:pathLst>
          </a:custGeom>
          <a:solidFill>
            <a:srgbClr val="6B9E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59" name="Google Shape;159;p41"/>
          <p:cNvSpPr/>
          <p:nvPr/>
        </p:nvSpPr>
        <p:spPr>
          <a:xfrm rot="5400000">
            <a:off x="4655840" y="5013176"/>
            <a:ext cx="1728192" cy="1440160"/>
          </a:xfrm>
          <a:custGeom>
            <a:avLst/>
            <a:gdLst/>
            <a:ahLst/>
            <a:cxnLst/>
            <a:rect l="l" t="t" r="r" b="b"/>
            <a:pathLst>
              <a:path w="1308305" h="1129921" extrusionOk="0">
                <a:moveTo>
                  <a:pt x="2" y="63035"/>
                </a:moveTo>
                <a:cubicBezTo>
                  <a:pt x="-194" y="28681"/>
                  <a:pt x="16873" y="1440"/>
                  <a:pt x="58033" y="0"/>
                </a:cubicBezTo>
                <a:lnTo>
                  <a:pt x="971914" y="1113"/>
                </a:lnTo>
                <a:cubicBezTo>
                  <a:pt x="998183" y="2449"/>
                  <a:pt x="1034283" y="22342"/>
                  <a:pt x="1048217" y="46926"/>
                </a:cubicBezTo>
                <a:lnTo>
                  <a:pt x="1284985" y="497473"/>
                </a:lnTo>
                <a:cubicBezTo>
                  <a:pt x="1316537" y="563951"/>
                  <a:pt x="1315618" y="564947"/>
                  <a:pt x="1284985" y="632996"/>
                </a:cubicBezTo>
                <a:lnTo>
                  <a:pt x="1045459" y="1083683"/>
                </a:lnTo>
                <a:cubicBezTo>
                  <a:pt x="1026180" y="1114866"/>
                  <a:pt x="995042" y="1130276"/>
                  <a:pt x="972237" y="1129915"/>
                </a:cubicBezTo>
                <a:lnTo>
                  <a:pt x="64601" y="1129916"/>
                </a:lnTo>
                <a:cubicBezTo>
                  <a:pt x="25939" y="1129586"/>
                  <a:pt x="1818" y="1098901"/>
                  <a:pt x="2057" y="1062155"/>
                </a:cubicBezTo>
                <a:cubicBezTo>
                  <a:pt x="875" y="951339"/>
                  <a:pt x="2" y="239969"/>
                  <a:pt x="2" y="6303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60" name="Google Shape;160;p41"/>
          <p:cNvSpPr/>
          <p:nvPr/>
        </p:nvSpPr>
        <p:spPr>
          <a:xfrm rot="5400000">
            <a:off x="71500" y="3104964"/>
            <a:ext cx="2088232" cy="1440160"/>
          </a:xfrm>
          <a:custGeom>
            <a:avLst/>
            <a:gdLst/>
            <a:ahLst/>
            <a:cxnLst/>
            <a:rect l="l" t="t" r="r" b="b"/>
            <a:pathLst>
              <a:path w="6165436" h="3605120" extrusionOk="0">
                <a:moveTo>
                  <a:pt x="693" y="202759"/>
                </a:moveTo>
                <a:cubicBezTo>
                  <a:pt x="0" y="90613"/>
                  <a:pt x="61821" y="2242"/>
                  <a:pt x="211403" y="0"/>
                </a:cubicBezTo>
                <a:lnTo>
                  <a:pt x="4975227" y="5356"/>
                </a:lnTo>
                <a:cubicBezTo>
                  <a:pt x="5065953" y="9614"/>
                  <a:pt x="5190629" y="73032"/>
                  <a:pt x="5238752" y="151406"/>
                </a:cubicBezTo>
                <a:lnTo>
                  <a:pt x="6056466" y="1587747"/>
                </a:lnTo>
                <a:cubicBezTo>
                  <a:pt x="6165436" y="1799679"/>
                  <a:pt x="6162263" y="1802854"/>
                  <a:pt x="6056466" y="2019795"/>
                </a:cubicBezTo>
                <a:lnTo>
                  <a:pt x="5229227" y="3456581"/>
                </a:lnTo>
                <a:cubicBezTo>
                  <a:pt x="5162644" y="3555991"/>
                  <a:pt x="5055105" y="3605120"/>
                  <a:pt x="4976343" y="3603970"/>
                </a:cubicBezTo>
                <a:lnTo>
                  <a:pt x="223815" y="3603971"/>
                </a:lnTo>
                <a:cubicBezTo>
                  <a:pt x="90280" y="3602925"/>
                  <a:pt x="6966" y="3505097"/>
                  <a:pt x="7791" y="3387947"/>
                </a:cubicBezTo>
                <a:cubicBezTo>
                  <a:pt x="3708" y="3034667"/>
                  <a:pt x="693" y="766822"/>
                  <a:pt x="693" y="20275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61" name="Google Shape;161;p41"/>
          <p:cNvSpPr/>
          <p:nvPr/>
        </p:nvSpPr>
        <p:spPr>
          <a:xfrm rot="-5400000">
            <a:off x="71500" y="872716"/>
            <a:ext cx="2304256" cy="1224136"/>
          </a:xfrm>
          <a:custGeom>
            <a:avLst/>
            <a:gdLst/>
            <a:ahLst/>
            <a:cxnLst/>
            <a:rect l="l" t="t" r="r" b="b"/>
            <a:pathLst>
              <a:path w="6165436" h="3605120" extrusionOk="0">
                <a:moveTo>
                  <a:pt x="693" y="202759"/>
                </a:moveTo>
                <a:cubicBezTo>
                  <a:pt x="0" y="90613"/>
                  <a:pt x="61821" y="2242"/>
                  <a:pt x="211403" y="0"/>
                </a:cubicBezTo>
                <a:lnTo>
                  <a:pt x="4975227" y="5356"/>
                </a:lnTo>
                <a:cubicBezTo>
                  <a:pt x="5065953" y="9614"/>
                  <a:pt x="5190629" y="73032"/>
                  <a:pt x="5238752" y="151406"/>
                </a:cubicBezTo>
                <a:lnTo>
                  <a:pt x="6056466" y="1587747"/>
                </a:lnTo>
                <a:cubicBezTo>
                  <a:pt x="6165436" y="1799679"/>
                  <a:pt x="6162263" y="1802854"/>
                  <a:pt x="6056466" y="2019795"/>
                </a:cubicBezTo>
                <a:lnTo>
                  <a:pt x="5229227" y="3456581"/>
                </a:lnTo>
                <a:cubicBezTo>
                  <a:pt x="5162644" y="3555991"/>
                  <a:pt x="5055105" y="3605120"/>
                  <a:pt x="4976343" y="3603970"/>
                </a:cubicBezTo>
                <a:lnTo>
                  <a:pt x="223815" y="3603971"/>
                </a:lnTo>
                <a:cubicBezTo>
                  <a:pt x="90280" y="3602925"/>
                  <a:pt x="6966" y="3505097"/>
                  <a:pt x="7791" y="3387947"/>
                </a:cubicBezTo>
                <a:cubicBezTo>
                  <a:pt x="3708" y="3034667"/>
                  <a:pt x="693" y="766822"/>
                  <a:pt x="693" y="202759"/>
                </a:cubicBezTo>
                <a:close/>
              </a:path>
            </a:pathLst>
          </a:custGeom>
          <a:solidFill>
            <a:srgbClr val="6B9E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62" name="Google Shape;162;p41"/>
          <p:cNvSpPr txBox="1">
            <a:spLocks noGrp="1"/>
          </p:cNvSpPr>
          <p:nvPr>
            <p:ph type="subTitle" idx="1"/>
          </p:nvPr>
        </p:nvSpPr>
        <p:spPr>
          <a:xfrm>
            <a:off x="467544" y="2852936"/>
            <a:ext cx="1296144" cy="158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–"/>
              <a:defRPr/>
            </a:lvl3pPr>
            <a:lvl4pPr lvl="3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*"/>
              <a:defRPr/>
            </a:lvl4pPr>
            <a:lvl5pPr lvl="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*"/>
              <a:defRPr/>
            </a:lvl5pPr>
            <a:lvl6pPr lvl="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3C21"/>
              </a:buClr>
              <a:buSzPts val="1800"/>
              <a:buChar char="*"/>
              <a:defRPr/>
            </a:lvl6pPr>
            <a:lvl7pPr lvl="6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3C21"/>
              </a:buClr>
              <a:buSzPts val="1800"/>
              <a:buChar char="*"/>
              <a:defRPr/>
            </a:lvl7pPr>
            <a:lvl8pPr lvl="7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3C21"/>
              </a:buClr>
              <a:buSzPts val="1800"/>
              <a:buChar char="*"/>
              <a:defRPr/>
            </a:lvl8pPr>
            <a:lvl9pPr lvl="8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3C21"/>
              </a:buClr>
              <a:buSzPts val="1800"/>
              <a:buChar char="*"/>
              <a:defRPr/>
            </a:lvl9pPr>
          </a:lstStyle>
          <a:p>
            <a:endParaRPr/>
          </a:p>
        </p:txBody>
      </p:sp>
      <p:sp>
        <p:nvSpPr>
          <p:cNvPr id="163" name="Google Shape;163;p41"/>
          <p:cNvSpPr txBox="1">
            <a:spLocks noGrp="1"/>
          </p:cNvSpPr>
          <p:nvPr>
            <p:ph type="title"/>
          </p:nvPr>
        </p:nvSpPr>
        <p:spPr>
          <a:xfrm>
            <a:off x="2339752" y="764704"/>
            <a:ext cx="4896544" cy="3672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cap="none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4" name="Google Shape;164;p41" descr="09_grume_bois_Blanc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047127" y="5229200"/>
            <a:ext cx="945617" cy="823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41" descr="03_brebis_couchee_Blanc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5576" y="1547830"/>
            <a:ext cx="936104" cy="715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chapitre Objectifs">
  <p:cSld name="Diapositive de chapitre Objectifs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42"/>
          <p:cNvSpPr/>
          <p:nvPr/>
        </p:nvSpPr>
        <p:spPr>
          <a:xfrm>
            <a:off x="2051717" y="548680"/>
            <a:ext cx="7119977" cy="4104456"/>
          </a:xfrm>
          <a:custGeom>
            <a:avLst/>
            <a:gdLst/>
            <a:ahLst/>
            <a:cxnLst/>
            <a:rect l="l" t="t" r="r" b="b"/>
            <a:pathLst>
              <a:path w="6165436" h="3605120" extrusionOk="0">
                <a:moveTo>
                  <a:pt x="693" y="202759"/>
                </a:moveTo>
                <a:cubicBezTo>
                  <a:pt x="0" y="90613"/>
                  <a:pt x="61821" y="2242"/>
                  <a:pt x="211403" y="0"/>
                </a:cubicBezTo>
                <a:lnTo>
                  <a:pt x="4975227" y="5356"/>
                </a:lnTo>
                <a:cubicBezTo>
                  <a:pt x="5065953" y="9614"/>
                  <a:pt x="5190629" y="73032"/>
                  <a:pt x="5238752" y="151406"/>
                </a:cubicBezTo>
                <a:lnTo>
                  <a:pt x="6056466" y="1587747"/>
                </a:lnTo>
                <a:cubicBezTo>
                  <a:pt x="6165436" y="1799679"/>
                  <a:pt x="6162263" y="1802854"/>
                  <a:pt x="6056466" y="2019795"/>
                </a:cubicBezTo>
                <a:lnTo>
                  <a:pt x="5229227" y="3456581"/>
                </a:lnTo>
                <a:cubicBezTo>
                  <a:pt x="5162644" y="3555991"/>
                  <a:pt x="5055105" y="3605120"/>
                  <a:pt x="4976343" y="3603970"/>
                </a:cubicBezTo>
                <a:lnTo>
                  <a:pt x="223815" y="3603971"/>
                </a:lnTo>
                <a:cubicBezTo>
                  <a:pt x="90280" y="3602925"/>
                  <a:pt x="6966" y="3505097"/>
                  <a:pt x="7791" y="3387947"/>
                </a:cubicBezTo>
                <a:cubicBezTo>
                  <a:pt x="3708" y="3034667"/>
                  <a:pt x="693" y="766822"/>
                  <a:pt x="693" y="20275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68" name="Google Shape;168;p42"/>
          <p:cNvSpPr/>
          <p:nvPr/>
        </p:nvSpPr>
        <p:spPr>
          <a:xfrm>
            <a:off x="6456041" y="4869160"/>
            <a:ext cx="1728192" cy="1080120"/>
          </a:xfrm>
          <a:custGeom>
            <a:avLst/>
            <a:gdLst/>
            <a:ahLst/>
            <a:cxnLst/>
            <a:rect l="l" t="t" r="r" b="b"/>
            <a:pathLst>
              <a:path w="6165436" h="3605120" extrusionOk="0">
                <a:moveTo>
                  <a:pt x="693" y="202759"/>
                </a:moveTo>
                <a:cubicBezTo>
                  <a:pt x="0" y="90613"/>
                  <a:pt x="61821" y="2242"/>
                  <a:pt x="211403" y="0"/>
                </a:cubicBezTo>
                <a:lnTo>
                  <a:pt x="4975227" y="5356"/>
                </a:lnTo>
                <a:cubicBezTo>
                  <a:pt x="5065953" y="9614"/>
                  <a:pt x="5190629" y="73032"/>
                  <a:pt x="5238752" y="151406"/>
                </a:cubicBezTo>
                <a:lnTo>
                  <a:pt x="6056466" y="1587747"/>
                </a:lnTo>
                <a:cubicBezTo>
                  <a:pt x="6165436" y="1799679"/>
                  <a:pt x="6162263" y="1802854"/>
                  <a:pt x="6056466" y="2019795"/>
                </a:cubicBezTo>
                <a:lnTo>
                  <a:pt x="5229227" y="3456581"/>
                </a:lnTo>
                <a:cubicBezTo>
                  <a:pt x="5162644" y="3555991"/>
                  <a:pt x="5055105" y="3605120"/>
                  <a:pt x="4976343" y="3603970"/>
                </a:cubicBezTo>
                <a:lnTo>
                  <a:pt x="223815" y="3603971"/>
                </a:lnTo>
                <a:cubicBezTo>
                  <a:pt x="90280" y="3602925"/>
                  <a:pt x="6966" y="3505097"/>
                  <a:pt x="7791" y="3387947"/>
                </a:cubicBezTo>
                <a:cubicBezTo>
                  <a:pt x="3708" y="3034667"/>
                  <a:pt x="693" y="766822"/>
                  <a:pt x="693" y="202759"/>
                </a:cubicBezTo>
                <a:close/>
              </a:path>
            </a:pathLst>
          </a:custGeom>
          <a:solidFill>
            <a:srgbClr val="6B9E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69" name="Google Shape;169;p42"/>
          <p:cNvSpPr/>
          <p:nvPr/>
        </p:nvSpPr>
        <p:spPr>
          <a:xfrm rot="5400000">
            <a:off x="4655840" y="5013176"/>
            <a:ext cx="1728192" cy="1440160"/>
          </a:xfrm>
          <a:custGeom>
            <a:avLst/>
            <a:gdLst/>
            <a:ahLst/>
            <a:cxnLst/>
            <a:rect l="l" t="t" r="r" b="b"/>
            <a:pathLst>
              <a:path w="1308305" h="1129921" extrusionOk="0">
                <a:moveTo>
                  <a:pt x="2" y="63035"/>
                </a:moveTo>
                <a:cubicBezTo>
                  <a:pt x="-194" y="28681"/>
                  <a:pt x="16873" y="1440"/>
                  <a:pt x="58033" y="0"/>
                </a:cubicBezTo>
                <a:lnTo>
                  <a:pt x="971914" y="1113"/>
                </a:lnTo>
                <a:cubicBezTo>
                  <a:pt x="998183" y="2449"/>
                  <a:pt x="1034283" y="22342"/>
                  <a:pt x="1048217" y="46926"/>
                </a:cubicBezTo>
                <a:lnTo>
                  <a:pt x="1284985" y="497473"/>
                </a:lnTo>
                <a:cubicBezTo>
                  <a:pt x="1316537" y="563951"/>
                  <a:pt x="1315618" y="564947"/>
                  <a:pt x="1284985" y="632996"/>
                </a:cubicBezTo>
                <a:lnTo>
                  <a:pt x="1045459" y="1083683"/>
                </a:lnTo>
                <a:cubicBezTo>
                  <a:pt x="1026180" y="1114866"/>
                  <a:pt x="995042" y="1130276"/>
                  <a:pt x="972237" y="1129915"/>
                </a:cubicBezTo>
                <a:lnTo>
                  <a:pt x="64601" y="1129916"/>
                </a:lnTo>
                <a:cubicBezTo>
                  <a:pt x="25939" y="1129586"/>
                  <a:pt x="1818" y="1098901"/>
                  <a:pt x="2057" y="1062155"/>
                </a:cubicBezTo>
                <a:cubicBezTo>
                  <a:pt x="875" y="951339"/>
                  <a:pt x="2" y="239969"/>
                  <a:pt x="2" y="6303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70" name="Google Shape;170;p42"/>
          <p:cNvSpPr/>
          <p:nvPr/>
        </p:nvSpPr>
        <p:spPr>
          <a:xfrm rot="5400000">
            <a:off x="71500" y="3104964"/>
            <a:ext cx="2088232" cy="1440160"/>
          </a:xfrm>
          <a:custGeom>
            <a:avLst/>
            <a:gdLst/>
            <a:ahLst/>
            <a:cxnLst/>
            <a:rect l="l" t="t" r="r" b="b"/>
            <a:pathLst>
              <a:path w="6165436" h="3605120" extrusionOk="0">
                <a:moveTo>
                  <a:pt x="693" y="202759"/>
                </a:moveTo>
                <a:cubicBezTo>
                  <a:pt x="0" y="90613"/>
                  <a:pt x="61821" y="2242"/>
                  <a:pt x="211403" y="0"/>
                </a:cubicBezTo>
                <a:lnTo>
                  <a:pt x="4975227" y="5356"/>
                </a:lnTo>
                <a:cubicBezTo>
                  <a:pt x="5065953" y="9614"/>
                  <a:pt x="5190629" y="73032"/>
                  <a:pt x="5238752" y="151406"/>
                </a:cubicBezTo>
                <a:lnTo>
                  <a:pt x="6056466" y="1587747"/>
                </a:lnTo>
                <a:cubicBezTo>
                  <a:pt x="6165436" y="1799679"/>
                  <a:pt x="6162263" y="1802854"/>
                  <a:pt x="6056466" y="2019795"/>
                </a:cubicBezTo>
                <a:lnTo>
                  <a:pt x="5229227" y="3456581"/>
                </a:lnTo>
                <a:cubicBezTo>
                  <a:pt x="5162644" y="3555991"/>
                  <a:pt x="5055105" y="3605120"/>
                  <a:pt x="4976343" y="3603970"/>
                </a:cubicBezTo>
                <a:lnTo>
                  <a:pt x="223815" y="3603971"/>
                </a:lnTo>
                <a:cubicBezTo>
                  <a:pt x="90280" y="3602925"/>
                  <a:pt x="6966" y="3505097"/>
                  <a:pt x="7791" y="3387947"/>
                </a:cubicBezTo>
                <a:cubicBezTo>
                  <a:pt x="3708" y="3034667"/>
                  <a:pt x="693" y="766822"/>
                  <a:pt x="693" y="20275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71" name="Google Shape;171;p42"/>
          <p:cNvSpPr/>
          <p:nvPr/>
        </p:nvSpPr>
        <p:spPr>
          <a:xfrm rot="-5400000">
            <a:off x="71500" y="872716"/>
            <a:ext cx="2304256" cy="1224136"/>
          </a:xfrm>
          <a:custGeom>
            <a:avLst/>
            <a:gdLst/>
            <a:ahLst/>
            <a:cxnLst/>
            <a:rect l="l" t="t" r="r" b="b"/>
            <a:pathLst>
              <a:path w="6165436" h="3605120" extrusionOk="0">
                <a:moveTo>
                  <a:pt x="693" y="202759"/>
                </a:moveTo>
                <a:cubicBezTo>
                  <a:pt x="0" y="90613"/>
                  <a:pt x="61821" y="2242"/>
                  <a:pt x="211403" y="0"/>
                </a:cubicBezTo>
                <a:lnTo>
                  <a:pt x="4975227" y="5356"/>
                </a:lnTo>
                <a:cubicBezTo>
                  <a:pt x="5065953" y="9614"/>
                  <a:pt x="5190629" y="73032"/>
                  <a:pt x="5238752" y="151406"/>
                </a:cubicBezTo>
                <a:lnTo>
                  <a:pt x="6056466" y="1587747"/>
                </a:lnTo>
                <a:cubicBezTo>
                  <a:pt x="6165436" y="1799679"/>
                  <a:pt x="6162263" y="1802854"/>
                  <a:pt x="6056466" y="2019795"/>
                </a:cubicBezTo>
                <a:lnTo>
                  <a:pt x="5229227" y="3456581"/>
                </a:lnTo>
                <a:cubicBezTo>
                  <a:pt x="5162644" y="3555991"/>
                  <a:pt x="5055105" y="3605120"/>
                  <a:pt x="4976343" y="3603970"/>
                </a:cubicBezTo>
                <a:lnTo>
                  <a:pt x="223815" y="3603971"/>
                </a:lnTo>
                <a:cubicBezTo>
                  <a:pt x="90280" y="3602925"/>
                  <a:pt x="6966" y="3505097"/>
                  <a:pt x="7791" y="3387947"/>
                </a:cubicBezTo>
                <a:cubicBezTo>
                  <a:pt x="3708" y="3034667"/>
                  <a:pt x="693" y="766822"/>
                  <a:pt x="693" y="202759"/>
                </a:cubicBezTo>
                <a:close/>
              </a:path>
            </a:pathLst>
          </a:custGeom>
          <a:solidFill>
            <a:srgbClr val="6B9E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72" name="Google Shape;172;p42"/>
          <p:cNvSpPr txBox="1">
            <a:spLocks noGrp="1"/>
          </p:cNvSpPr>
          <p:nvPr>
            <p:ph type="subTitle" idx="1"/>
          </p:nvPr>
        </p:nvSpPr>
        <p:spPr>
          <a:xfrm>
            <a:off x="467544" y="2852936"/>
            <a:ext cx="1296144" cy="158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–"/>
              <a:defRPr/>
            </a:lvl3pPr>
            <a:lvl4pPr lvl="3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*"/>
              <a:defRPr/>
            </a:lvl4pPr>
            <a:lvl5pPr lvl="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*"/>
              <a:defRPr/>
            </a:lvl5pPr>
            <a:lvl6pPr lvl="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3C21"/>
              </a:buClr>
              <a:buSzPts val="1800"/>
              <a:buChar char="*"/>
              <a:defRPr/>
            </a:lvl6pPr>
            <a:lvl7pPr lvl="6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3C21"/>
              </a:buClr>
              <a:buSzPts val="1800"/>
              <a:buChar char="*"/>
              <a:defRPr/>
            </a:lvl7pPr>
            <a:lvl8pPr lvl="7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3C21"/>
              </a:buClr>
              <a:buSzPts val="1800"/>
              <a:buChar char="*"/>
              <a:defRPr/>
            </a:lvl8pPr>
            <a:lvl9pPr lvl="8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3C21"/>
              </a:buClr>
              <a:buSzPts val="1800"/>
              <a:buChar char="*"/>
              <a:defRPr/>
            </a:lvl9pPr>
          </a:lstStyle>
          <a:p>
            <a:endParaRPr/>
          </a:p>
        </p:txBody>
      </p:sp>
      <p:sp>
        <p:nvSpPr>
          <p:cNvPr id="173" name="Google Shape;173;p42"/>
          <p:cNvSpPr txBox="1">
            <a:spLocks noGrp="1"/>
          </p:cNvSpPr>
          <p:nvPr>
            <p:ph type="title"/>
          </p:nvPr>
        </p:nvSpPr>
        <p:spPr>
          <a:xfrm>
            <a:off x="2339752" y="764704"/>
            <a:ext cx="4896544" cy="3672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cap="none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74" name="Google Shape;174;p42" descr="MAIN.png                                                       000C2D7BMacintosh HD                   C2D262E5: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663208" y="5199670"/>
            <a:ext cx="1146175" cy="41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chapitre Orientation">
  <p:cSld name="Diapositive de chapitre Orientatio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43"/>
          <p:cNvSpPr/>
          <p:nvPr/>
        </p:nvSpPr>
        <p:spPr>
          <a:xfrm>
            <a:off x="2051717" y="548680"/>
            <a:ext cx="7119977" cy="4104456"/>
          </a:xfrm>
          <a:custGeom>
            <a:avLst/>
            <a:gdLst/>
            <a:ahLst/>
            <a:cxnLst/>
            <a:rect l="l" t="t" r="r" b="b"/>
            <a:pathLst>
              <a:path w="6165436" h="3605120" extrusionOk="0">
                <a:moveTo>
                  <a:pt x="693" y="202759"/>
                </a:moveTo>
                <a:cubicBezTo>
                  <a:pt x="0" y="90613"/>
                  <a:pt x="61821" y="2242"/>
                  <a:pt x="211403" y="0"/>
                </a:cubicBezTo>
                <a:lnTo>
                  <a:pt x="4975227" y="5356"/>
                </a:lnTo>
                <a:cubicBezTo>
                  <a:pt x="5065953" y="9614"/>
                  <a:pt x="5190629" y="73032"/>
                  <a:pt x="5238752" y="151406"/>
                </a:cubicBezTo>
                <a:lnTo>
                  <a:pt x="6056466" y="1587747"/>
                </a:lnTo>
                <a:cubicBezTo>
                  <a:pt x="6165436" y="1799679"/>
                  <a:pt x="6162263" y="1802854"/>
                  <a:pt x="6056466" y="2019795"/>
                </a:cubicBezTo>
                <a:lnTo>
                  <a:pt x="5229227" y="3456581"/>
                </a:lnTo>
                <a:cubicBezTo>
                  <a:pt x="5162644" y="3555991"/>
                  <a:pt x="5055105" y="3605120"/>
                  <a:pt x="4976343" y="3603970"/>
                </a:cubicBezTo>
                <a:lnTo>
                  <a:pt x="223815" y="3603971"/>
                </a:lnTo>
                <a:cubicBezTo>
                  <a:pt x="90280" y="3602925"/>
                  <a:pt x="6966" y="3505097"/>
                  <a:pt x="7791" y="3387947"/>
                </a:cubicBezTo>
                <a:cubicBezTo>
                  <a:pt x="3708" y="3034667"/>
                  <a:pt x="693" y="766822"/>
                  <a:pt x="693" y="20275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77" name="Google Shape;177;p43"/>
          <p:cNvSpPr/>
          <p:nvPr/>
        </p:nvSpPr>
        <p:spPr>
          <a:xfrm>
            <a:off x="6456041" y="4869160"/>
            <a:ext cx="1728192" cy="1080120"/>
          </a:xfrm>
          <a:custGeom>
            <a:avLst/>
            <a:gdLst/>
            <a:ahLst/>
            <a:cxnLst/>
            <a:rect l="l" t="t" r="r" b="b"/>
            <a:pathLst>
              <a:path w="6165436" h="3605120" extrusionOk="0">
                <a:moveTo>
                  <a:pt x="693" y="202759"/>
                </a:moveTo>
                <a:cubicBezTo>
                  <a:pt x="0" y="90613"/>
                  <a:pt x="61821" y="2242"/>
                  <a:pt x="211403" y="0"/>
                </a:cubicBezTo>
                <a:lnTo>
                  <a:pt x="4975227" y="5356"/>
                </a:lnTo>
                <a:cubicBezTo>
                  <a:pt x="5065953" y="9614"/>
                  <a:pt x="5190629" y="73032"/>
                  <a:pt x="5238752" y="151406"/>
                </a:cubicBezTo>
                <a:lnTo>
                  <a:pt x="6056466" y="1587747"/>
                </a:lnTo>
                <a:cubicBezTo>
                  <a:pt x="6165436" y="1799679"/>
                  <a:pt x="6162263" y="1802854"/>
                  <a:pt x="6056466" y="2019795"/>
                </a:cubicBezTo>
                <a:lnTo>
                  <a:pt x="5229227" y="3456581"/>
                </a:lnTo>
                <a:cubicBezTo>
                  <a:pt x="5162644" y="3555991"/>
                  <a:pt x="5055105" y="3605120"/>
                  <a:pt x="4976343" y="3603970"/>
                </a:cubicBezTo>
                <a:lnTo>
                  <a:pt x="223815" y="3603971"/>
                </a:lnTo>
                <a:cubicBezTo>
                  <a:pt x="90280" y="3602925"/>
                  <a:pt x="6966" y="3505097"/>
                  <a:pt x="7791" y="3387947"/>
                </a:cubicBezTo>
                <a:cubicBezTo>
                  <a:pt x="3708" y="3034667"/>
                  <a:pt x="693" y="766822"/>
                  <a:pt x="693" y="202759"/>
                </a:cubicBezTo>
                <a:close/>
              </a:path>
            </a:pathLst>
          </a:custGeom>
          <a:solidFill>
            <a:srgbClr val="6B9E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78" name="Google Shape;178;p43"/>
          <p:cNvSpPr/>
          <p:nvPr/>
        </p:nvSpPr>
        <p:spPr>
          <a:xfrm rot="5400000">
            <a:off x="4655840" y="5013176"/>
            <a:ext cx="1728192" cy="1440160"/>
          </a:xfrm>
          <a:custGeom>
            <a:avLst/>
            <a:gdLst/>
            <a:ahLst/>
            <a:cxnLst/>
            <a:rect l="l" t="t" r="r" b="b"/>
            <a:pathLst>
              <a:path w="1308305" h="1129921" extrusionOk="0">
                <a:moveTo>
                  <a:pt x="2" y="63035"/>
                </a:moveTo>
                <a:cubicBezTo>
                  <a:pt x="-194" y="28681"/>
                  <a:pt x="16873" y="1440"/>
                  <a:pt x="58033" y="0"/>
                </a:cubicBezTo>
                <a:lnTo>
                  <a:pt x="971914" y="1113"/>
                </a:lnTo>
                <a:cubicBezTo>
                  <a:pt x="998183" y="2449"/>
                  <a:pt x="1034283" y="22342"/>
                  <a:pt x="1048217" y="46926"/>
                </a:cubicBezTo>
                <a:lnTo>
                  <a:pt x="1284985" y="497473"/>
                </a:lnTo>
                <a:cubicBezTo>
                  <a:pt x="1316537" y="563951"/>
                  <a:pt x="1315618" y="564947"/>
                  <a:pt x="1284985" y="632996"/>
                </a:cubicBezTo>
                <a:lnTo>
                  <a:pt x="1045459" y="1083683"/>
                </a:lnTo>
                <a:cubicBezTo>
                  <a:pt x="1026180" y="1114866"/>
                  <a:pt x="995042" y="1130276"/>
                  <a:pt x="972237" y="1129915"/>
                </a:cubicBezTo>
                <a:lnTo>
                  <a:pt x="64601" y="1129916"/>
                </a:lnTo>
                <a:cubicBezTo>
                  <a:pt x="25939" y="1129586"/>
                  <a:pt x="1818" y="1098901"/>
                  <a:pt x="2057" y="1062155"/>
                </a:cubicBezTo>
                <a:cubicBezTo>
                  <a:pt x="875" y="951339"/>
                  <a:pt x="2" y="239969"/>
                  <a:pt x="2" y="6303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79" name="Google Shape;179;p43"/>
          <p:cNvSpPr/>
          <p:nvPr/>
        </p:nvSpPr>
        <p:spPr>
          <a:xfrm rot="5400000">
            <a:off x="71500" y="3104964"/>
            <a:ext cx="2088232" cy="1440160"/>
          </a:xfrm>
          <a:custGeom>
            <a:avLst/>
            <a:gdLst/>
            <a:ahLst/>
            <a:cxnLst/>
            <a:rect l="l" t="t" r="r" b="b"/>
            <a:pathLst>
              <a:path w="6165436" h="3605120" extrusionOk="0">
                <a:moveTo>
                  <a:pt x="693" y="202759"/>
                </a:moveTo>
                <a:cubicBezTo>
                  <a:pt x="0" y="90613"/>
                  <a:pt x="61821" y="2242"/>
                  <a:pt x="211403" y="0"/>
                </a:cubicBezTo>
                <a:lnTo>
                  <a:pt x="4975227" y="5356"/>
                </a:lnTo>
                <a:cubicBezTo>
                  <a:pt x="5065953" y="9614"/>
                  <a:pt x="5190629" y="73032"/>
                  <a:pt x="5238752" y="151406"/>
                </a:cubicBezTo>
                <a:lnTo>
                  <a:pt x="6056466" y="1587747"/>
                </a:lnTo>
                <a:cubicBezTo>
                  <a:pt x="6165436" y="1799679"/>
                  <a:pt x="6162263" y="1802854"/>
                  <a:pt x="6056466" y="2019795"/>
                </a:cubicBezTo>
                <a:lnTo>
                  <a:pt x="5229227" y="3456581"/>
                </a:lnTo>
                <a:cubicBezTo>
                  <a:pt x="5162644" y="3555991"/>
                  <a:pt x="5055105" y="3605120"/>
                  <a:pt x="4976343" y="3603970"/>
                </a:cubicBezTo>
                <a:lnTo>
                  <a:pt x="223815" y="3603971"/>
                </a:lnTo>
                <a:cubicBezTo>
                  <a:pt x="90280" y="3602925"/>
                  <a:pt x="6966" y="3505097"/>
                  <a:pt x="7791" y="3387947"/>
                </a:cubicBezTo>
                <a:cubicBezTo>
                  <a:pt x="3708" y="3034667"/>
                  <a:pt x="693" y="766822"/>
                  <a:pt x="693" y="20275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80" name="Google Shape;180;p43"/>
          <p:cNvSpPr/>
          <p:nvPr/>
        </p:nvSpPr>
        <p:spPr>
          <a:xfrm rot="-5400000">
            <a:off x="71500" y="872716"/>
            <a:ext cx="2304256" cy="1224136"/>
          </a:xfrm>
          <a:custGeom>
            <a:avLst/>
            <a:gdLst/>
            <a:ahLst/>
            <a:cxnLst/>
            <a:rect l="l" t="t" r="r" b="b"/>
            <a:pathLst>
              <a:path w="6165436" h="3605120" extrusionOk="0">
                <a:moveTo>
                  <a:pt x="693" y="202759"/>
                </a:moveTo>
                <a:cubicBezTo>
                  <a:pt x="0" y="90613"/>
                  <a:pt x="61821" y="2242"/>
                  <a:pt x="211403" y="0"/>
                </a:cubicBezTo>
                <a:lnTo>
                  <a:pt x="4975227" y="5356"/>
                </a:lnTo>
                <a:cubicBezTo>
                  <a:pt x="5065953" y="9614"/>
                  <a:pt x="5190629" y="73032"/>
                  <a:pt x="5238752" y="151406"/>
                </a:cubicBezTo>
                <a:lnTo>
                  <a:pt x="6056466" y="1587747"/>
                </a:lnTo>
                <a:cubicBezTo>
                  <a:pt x="6165436" y="1799679"/>
                  <a:pt x="6162263" y="1802854"/>
                  <a:pt x="6056466" y="2019795"/>
                </a:cubicBezTo>
                <a:lnTo>
                  <a:pt x="5229227" y="3456581"/>
                </a:lnTo>
                <a:cubicBezTo>
                  <a:pt x="5162644" y="3555991"/>
                  <a:pt x="5055105" y="3605120"/>
                  <a:pt x="4976343" y="3603970"/>
                </a:cubicBezTo>
                <a:lnTo>
                  <a:pt x="223815" y="3603971"/>
                </a:lnTo>
                <a:cubicBezTo>
                  <a:pt x="90280" y="3602925"/>
                  <a:pt x="6966" y="3505097"/>
                  <a:pt x="7791" y="3387947"/>
                </a:cubicBezTo>
                <a:cubicBezTo>
                  <a:pt x="3708" y="3034667"/>
                  <a:pt x="693" y="766822"/>
                  <a:pt x="693" y="202759"/>
                </a:cubicBezTo>
                <a:close/>
              </a:path>
            </a:pathLst>
          </a:custGeom>
          <a:solidFill>
            <a:srgbClr val="6B9E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81" name="Google Shape;181;p43"/>
          <p:cNvSpPr txBox="1">
            <a:spLocks noGrp="1"/>
          </p:cNvSpPr>
          <p:nvPr>
            <p:ph type="subTitle" idx="1"/>
          </p:nvPr>
        </p:nvSpPr>
        <p:spPr>
          <a:xfrm>
            <a:off x="467544" y="2852936"/>
            <a:ext cx="1296144" cy="158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–"/>
              <a:defRPr/>
            </a:lvl3pPr>
            <a:lvl4pPr lvl="3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*"/>
              <a:defRPr/>
            </a:lvl4pPr>
            <a:lvl5pPr lvl="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*"/>
              <a:defRPr/>
            </a:lvl5pPr>
            <a:lvl6pPr lvl="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3C21"/>
              </a:buClr>
              <a:buSzPts val="1800"/>
              <a:buChar char="*"/>
              <a:defRPr/>
            </a:lvl6pPr>
            <a:lvl7pPr lvl="6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3C21"/>
              </a:buClr>
              <a:buSzPts val="1800"/>
              <a:buChar char="*"/>
              <a:defRPr/>
            </a:lvl7pPr>
            <a:lvl8pPr lvl="7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3C21"/>
              </a:buClr>
              <a:buSzPts val="1800"/>
              <a:buChar char="*"/>
              <a:defRPr/>
            </a:lvl8pPr>
            <a:lvl9pPr lvl="8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3C21"/>
              </a:buClr>
              <a:buSzPts val="1800"/>
              <a:buChar char="*"/>
              <a:defRPr/>
            </a:lvl9pPr>
          </a:lstStyle>
          <a:p>
            <a:endParaRPr/>
          </a:p>
        </p:txBody>
      </p:sp>
      <p:sp>
        <p:nvSpPr>
          <p:cNvPr id="182" name="Google Shape;182;p43"/>
          <p:cNvSpPr txBox="1">
            <a:spLocks noGrp="1"/>
          </p:cNvSpPr>
          <p:nvPr>
            <p:ph type="title"/>
          </p:nvPr>
        </p:nvSpPr>
        <p:spPr>
          <a:xfrm>
            <a:off x="2339752" y="764704"/>
            <a:ext cx="4896544" cy="3672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cap="none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83" name="Google Shape;183;p43" descr="08_boussole_Blanc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067714" y="5157192"/>
            <a:ext cx="904444" cy="9022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re et contenu" type="obj">
  <p:cSld name="OBJEC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Google Shape;25;p23"/>
          <p:cNvCxnSpPr/>
          <p:nvPr/>
        </p:nvCxnSpPr>
        <p:spPr>
          <a:xfrm>
            <a:off x="431372" y="1268761"/>
            <a:ext cx="11329259" cy="1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6" name="Google Shape;26;p23"/>
          <p:cNvSpPr txBox="1">
            <a:spLocks noGrp="1"/>
          </p:cNvSpPr>
          <p:nvPr>
            <p:ph type="title"/>
          </p:nvPr>
        </p:nvSpPr>
        <p:spPr>
          <a:xfrm>
            <a:off x="1871532" y="188640"/>
            <a:ext cx="9889099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cap="none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3"/>
          <p:cNvSpPr txBox="1">
            <a:spLocks noGrp="1"/>
          </p:cNvSpPr>
          <p:nvPr>
            <p:ph type="body" idx="1"/>
          </p:nvPr>
        </p:nvSpPr>
        <p:spPr>
          <a:xfrm>
            <a:off x="508000" y="1484784"/>
            <a:ext cx="11252629" cy="4824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•"/>
              <a:defRPr>
                <a:solidFill>
                  <a:schemeClr val="accent2"/>
                </a:solidFill>
              </a:defRPr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•"/>
              <a:defRPr>
                <a:solidFill>
                  <a:schemeClr val="accent2"/>
                </a:solidFill>
              </a:defRPr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–"/>
              <a:defRPr>
                <a:solidFill>
                  <a:schemeClr val="accent2"/>
                </a:solidFill>
              </a:defRPr>
            </a:lvl3pPr>
            <a:lvl4pPr marL="1828800" lvl="3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*"/>
              <a:defRPr>
                <a:solidFill>
                  <a:schemeClr val="accent2"/>
                </a:solidFill>
              </a:defRPr>
            </a:lvl4pPr>
            <a:lvl5pPr marL="2286000" lvl="4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*"/>
              <a:defRPr>
                <a:solidFill>
                  <a:schemeClr val="accent2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3C21"/>
              </a:buClr>
              <a:buSzPts val="1800"/>
              <a:buChar char="*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3C21"/>
              </a:buClr>
              <a:buSzPts val="1800"/>
              <a:buChar char="*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3C21"/>
              </a:buClr>
              <a:buSzPts val="1800"/>
              <a:buChar char="*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3C21"/>
              </a:buClr>
              <a:buSzPts val="1800"/>
              <a:buChar char="*"/>
              <a:defRPr/>
            </a:lvl9pPr>
          </a:lstStyle>
          <a:p>
            <a:endParaRPr/>
          </a:p>
        </p:txBody>
      </p:sp>
      <p:sp>
        <p:nvSpPr>
          <p:cNvPr id="28" name="Google Shape;28;p23"/>
          <p:cNvSpPr/>
          <p:nvPr/>
        </p:nvSpPr>
        <p:spPr>
          <a:xfrm>
            <a:off x="431372" y="332656"/>
            <a:ext cx="1248139" cy="648072"/>
          </a:xfrm>
          <a:custGeom>
            <a:avLst/>
            <a:gdLst/>
            <a:ahLst/>
            <a:cxnLst/>
            <a:rect l="l" t="t" r="r" b="b"/>
            <a:pathLst>
              <a:path w="1392424" h="938489" extrusionOk="0">
                <a:moveTo>
                  <a:pt x="1295314" y="469391"/>
                </a:moveTo>
                <a:cubicBezTo>
                  <a:pt x="1295314" y="459450"/>
                  <a:pt x="1287255" y="451391"/>
                  <a:pt x="1277314" y="451391"/>
                </a:cubicBezTo>
                <a:cubicBezTo>
                  <a:pt x="1267373" y="451391"/>
                  <a:pt x="1259314" y="459450"/>
                  <a:pt x="1259314" y="469391"/>
                </a:cubicBezTo>
                <a:cubicBezTo>
                  <a:pt x="1259314" y="479332"/>
                  <a:pt x="1267373" y="487391"/>
                  <a:pt x="1277314" y="487391"/>
                </a:cubicBezTo>
                <a:cubicBezTo>
                  <a:pt x="1287255" y="487391"/>
                  <a:pt x="1295314" y="479332"/>
                  <a:pt x="1295314" y="469391"/>
                </a:cubicBezTo>
                <a:close/>
                <a:moveTo>
                  <a:pt x="1392424" y="469218"/>
                </a:moveTo>
                <a:cubicBezTo>
                  <a:pt x="1392334" y="483385"/>
                  <a:pt x="1386153" y="497714"/>
                  <a:pt x="1374149" y="525960"/>
                </a:cubicBezTo>
                <a:lnTo>
                  <a:pt x="1186436" y="900103"/>
                </a:lnTo>
                <a:cubicBezTo>
                  <a:pt x="1171327" y="925990"/>
                  <a:pt x="1146925" y="938783"/>
                  <a:pt x="1129053" y="938484"/>
                </a:cubicBezTo>
                <a:lnTo>
                  <a:pt x="50632" y="938484"/>
                </a:lnTo>
                <a:cubicBezTo>
                  <a:pt x="20331" y="938212"/>
                  <a:pt x="1426" y="912737"/>
                  <a:pt x="1613" y="882231"/>
                </a:cubicBezTo>
                <a:cubicBezTo>
                  <a:pt x="686" y="790236"/>
                  <a:pt x="2" y="199683"/>
                  <a:pt x="2" y="52799"/>
                </a:cubicBezTo>
                <a:cubicBezTo>
                  <a:pt x="-155" y="23596"/>
                  <a:pt x="13873" y="584"/>
                  <a:pt x="47816" y="0"/>
                </a:cubicBezTo>
                <a:lnTo>
                  <a:pt x="1128800" y="1395"/>
                </a:lnTo>
                <a:cubicBezTo>
                  <a:pt x="1149387" y="2504"/>
                  <a:pt x="1177678" y="19018"/>
                  <a:pt x="1188597" y="39427"/>
                </a:cubicBezTo>
                <a:lnTo>
                  <a:pt x="1374149" y="413454"/>
                </a:lnTo>
                <a:cubicBezTo>
                  <a:pt x="1386513" y="441048"/>
                  <a:pt x="1392514" y="455051"/>
                  <a:pt x="1392424" y="4692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chapitre Idée">
  <p:cSld name="Diapositive de chapitre Idée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44"/>
          <p:cNvSpPr/>
          <p:nvPr/>
        </p:nvSpPr>
        <p:spPr>
          <a:xfrm>
            <a:off x="2051717" y="548680"/>
            <a:ext cx="7119977" cy="4104456"/>
          </a:xfrm>
          <a:custGeom>
            <a:avLst/>
            <a:gdLst/>
            <a:ahLst/>
            <a:cxnLst/>
            <a:rect l="l" t="t" r="r" b="b"/>
            <a:pathLst>
              <a:path w="6165436" h="3605120" extrusionOk="0">
                <a:moveTo>
                  <a:pt x="693" y="202759"/>
                </a:moveTo>
                <a:cubicBezTo>
                  <a:pt x="0" y="90613"/>
                  <a:pt x="61821" y="2242"/>
                  <a:pt x="211403" y="0"/>
                </a:cubicBezTo>
                <a:lnTo>
                  <a:pt x="4975227" y="5356"/>
                </a:lnTo>
                <a:cubicBezTo>
                  <a:pt x="5065953" y="9614"/>
                  <a:pt x="5190629" y="73032"/>
                  <a:pt x="5238752" y="151406"/>
                </a:cubicBezTo>
                <a:lnTo>
                  <a:pt x="6056466" y="1587747"/>
                </a:lnTo>
                <a:cubicBezTo>
                  <a:pt x="6165436" y="1799679"/>
                  <a:pt x="6162263" y="1802854"/>
                  <a:pt x="6056466" y="2019795"/>
                </a:cubicBezTo>
                <a:lnTo>
                  <a:pt x="5229227" y="3456581"/>
                </a:lnTo>
                <a:cubicBezTo>
                  <a:pt x="5162644" y="3555991"/>
                  <a:pt x="5055105" y="3605120"/>
                  <a:pt x="4976343" y="3603970"/>
                </a:cubicBezTo>
                <a:lnTo>
                  <a:pt x="223815" y="3603971"/>
                </a:lnTo>
                <a:cubicBezTo>
                  <a:pt x="90280" y="3602925"/>
                  <a:pt x="6966" y="3505097"/>
                  <a:pt x="7791" y="3387947"/>
                </a:cubicBezTo>
                <a:cubicBezTo>
                  <a:pt x="3708" y="3034667"/>
                  <a:pt x="693" y="766822"/>
                  <a:pt x="693" y="20275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86" name="Google Shape;186;p44"/>
          <p:cNvSpPr/>
          <p:nvPr/>
        </p:nvSpPr>
        <p:spPr>
          <a:xfrm>
            <a:off x="6456041" y="4869160"/>
            <a:ext cx="1728192" cy="1080120"/>
          </a:xfrm>
          <a:custGeom>
            <a:avLst/>
            <a:gdLst/>
            <a:ahLst/>
            <a:cxnLst/>
            <a:rect l="l" t="t" r="r" b="b"/>
            <a:pathLst>
              <a:path w="6165436" h="3605120" extrusionOk="0">
                <a:moveTo>
                  <a:pt x="693" y="202759"/>
                </a:moveTo>
                <a:cubicBezTo>
                  <a:pt x="0" y="90613"/>
                  <a:pt x="61821" y="2242"/>
                  <a:pt x="211403" y="0"/>
                </a:cubicBezTo>
                <a:lnTo>
                  <a:pt x="4975227" y="5356"/>
                </a:lnTo>
                <a:cubicBezTo>
                  <a:pt x="5065953" y="9614"/>
                  <a:pt x="5190629" y="73032"/>
                  <a:pt x="5238752" y="151406"/>
                </a:cubicBezTo>
                <a:lnTo>
                  <a:pt x="6056466" y="1587747"/>
                </a:lnTo>
                <a:cubicBezTo>
                  <a:pt x="6165436" y="1799679"/>
                  <a:pt x="6162263" y="1802854"/>
                  <a:pt x="6056466" y="2019795"/>
                </a:cubicBezTo>
                <a:lnTo>
                  <a:pt x="5229227" y="3456581"/>
                </a:lnTo>
                <a:cubicBezTo>
                  <a:pt x="5162644" y="3555991"/>
                  <a:pt x="5055105" y="3605120"/>
                  <a:pt x="4976343" y="3603970"/>
                </a:cubicBezTo>
                <a:lnTo>
                  <a:pt x="223815" y="3603971"/>
                </a:lnTo>
                <a:cubicBezTo>
                  <a:pt x="90280" y="3602925"/>
                  <a:pt x="6966" y="3505097"/>
                  <a:pt x="7791" y="3387947"/>
                </a:cubicBezTo>
                <a:cubicBezTo>
                  <a:pt x="3708" y="3034667"/>
                  <a:pt x="693" y="766822"/>
                  <a:pt x="693" y="202759"/>
                </a:cubicBezTo>
                <a:close/>
              </a:path>
            </a:pathLst>
          </a:custGeom>
          <a:solidFill>
            <a:srgbClr val="6B9E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87" name="Google Shape;187;p44"/>
          <p:cNvSpPr/>
          <p:nvPr/>
        </p:nvSpPr>
        <p:spPr>
          <a:xfrm rot="5400000">
            <a:off x="4655840" y="5013176"/>
            <a:ext cx="1728192" cy="1440160"/>
          </a:xfrm>
          <a:custGeom>
            <a:avLst/>
            <a:gdLst/>
            <a:ahLst/>
            <a:cxnLst/>
            <a:rect l="l" t="t" r="r" b="b"/>
            <a:pathLst>
              <a:path w="1308305" h="1129921" extrusionOk="0">
                <a:moveTo>
                  <a:pt x="2" y="63035"/>
                </a:moveTo>
                <a:cubicBezTo>
                  <a:pt x="-194" y="28681"/>
                  <a:pt x="16873" y="1440"/>
                  <a:pt x="58033" y="0"/>
                </a:cubicBezTo>
                <a:lnTo>
                  <a:pt x="971914" y="1113"/>
                </a:lnTo>
                <a:cubicBezTo>
                  <a:pt x="998183" y="2449"/>
                  <a:pt x="1034283" y="22342"/>
                  <a:pt x="1048217" y="46926"/>
                </a:cubicBezTo>
                <a:lnTo>
                  <a:pt x="1284985" y="497473"/>
                </a:lnTo>
                <a:cubicBezTo>
                  <a:pt x="1316537" y="563951"/>
                  <a:pt x="1315618" y="564947"/>
                  <a:pt x="1284985" y="632996"/>
                </a:cubicBezTo>
                <a:lnTo>
                  <a:pt x="1045459" y="1083683"/>
                </a:lnTo>
                <a:cubicBezTo>
                  <a:pt x="1026180" y="1114866"/>
                  <a:pt x="995042" y="1130276"/>
                  <a:pt x="972237" y="1129915"/>
                </a:cubicBezTo>
                <a:lnTo>
                  <a:pt x="64601" y="1129916"/>
                </a:lnTo>
                <a:cubicBezTo>
                  <a:pt x="25939" y="1129586"/>
                  <a:pt x="1818" y="1098901"/>
                  <a:pt x="2057" y="1062155"/>
                </a:cubicBezTo>
                <a:cubicBezTo>
                  <a:pt x="875" y="951339"/>
                  <a:pt x="2" y="239969"/>
                  <a:pt x="2" y="6303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88" name="Google Shape;188;p44"/>
          <p:cNvSpPr/>
          <p:nvPr/>
        </p:nvSpPr>
        <p:spPr>
          <a:xfrm rot="5400000">
            <a:off x="71500" y="3104964"/>
            <a:ext cx="2088232" cy="1440160"/>
          </a:xfrm>
          <a:custGeom>
            <a:avLst/>
            <a:gdLst/>
            <a:ahLst/>
            <a:cxnLst/>
            <a:rect l="l" t="t" r="r" b="b"/>
            <a:pathLst>
              <a:path w="6165436" h="3605120" extrusionOk="0">
                <a:moveTo>
                  <a:pt x="693" y="202759"/>
                </a:moveTo>
                <a:cubicBezTo>
                  <a:pt x="0" y="90613"/>
                  <a:pt x="61821" y="2242"/>
                  <a:pt x="211403" y="0"/>
                </a:cubicBezTo>
                <a:lnTo>
                  <a:pt x="4975227" y="5356"/>
                </a:lnTo>
                <a:cubicBezTo>
                  <a:pt x="5065953" y="9614"/>
                  <a:pt x="5190629" y="73032"/>
                  <a:pt x="5238752" y="151406"/>
                </a:cubicBezTo>
                <a:lnTo>
                  <a:pt x="6056466" y="1587747"/>
                </a:lnTo>
                <a:cubicBezTo>
                  <a:pt x="6165436" y="1799679"/>
                  <a:pt x="6162263" y="1802854"/>
                  <a:pt x="6056466" y="2019795"/>
                </a:cubicBezTo>
                <a:lnTo>
                  <a:pt x="5229227" y="3456581"/>
                </a:lnTo>
                <a:cubicBezTo>
                  <a:pt x="5162644" y="3555991"/>
                  <a:pt x="5055105" y="3605120"/>
                  <a:pt x="4976343" y="3603970"/>
                </a:cubicBezTo>
                <a:lnTo>
                  <a:pt x="223815" y="3603971"/>
                </a:lnTo>
                <a:cubicBezTo>
                  <a:pt x="90280" y="3602925"/>
                  <a:pt x="6966" y="3505097"/>
                  <a:pt x="7791" y="3387947"/>
                </a:cubicBezTo>
                <a:cubicBezTo>
                  <a:pt x="3708" y="3034667"/>
                  <a:pt x="693" y="766822"/>
                  <a:pt x="693" y="20275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89" name="Google Shape;189;p44"/>
          <p:cNvSpPr/>
          <p:nvPr/>
        </p:nvSpPr>
        <p:spPr>
          <a:xfrm rot="-5400000">
            <a:off x="71500" y="872716"/>
            <a:ext cx="2304256" cy="1224136"/>
          </a:xfrm>
          <a:custGeom>
            <a:avLst/>
            <a:gdLst/>
            <a:ahLst/>
            <a:cxnLst/>
            <a:rect l="l" t="t" r="r" b="b"/>
            <a:pathLst>
              <a:path w="6165436" h="3605120" extrusionOk="0">
                <a:moveTo>
                  <a:pt x="693" y="202759"/>
                </a:moveTo>
                <a:cubicBezTo>
                  <a:pt x="0" y="90613"/>
                  <a:pt x="61821" y="2242"/>
                  <a:pt x="211403" y="0"/>
                </a:cubicBezTo>
                <a:lnTo>
                  <a:pt x="4975227" y="5356"/>
                </a:lnTo>
                <a:cubicBezTo>
                  <a:pt x="5065953" y="9614"/>
                  <a:pt x="5190629" y="73032"/>
                  <a:pt x="5238752" y="151406"/>
                </a:cubicBezTo>
                <a:lnTo>
                  <a:pt x="6056466" y="1587747"/>
                </a:lnTo>
                <a:cubicBezTo>
                  <a:pt x="6165436" y="1799679"/>
                  <a:pt x="6162263" y="1802854"/>
                  <a:pt x="6056466" y="2019795"/>
                </a:cubicBezTo>
                <a:lnTo>
                  <a:pt x="5229227" y="3456581"/>
                </a:lnTo>
                <a:cubicBezTo>
                  <a:pt x="5162644" y="3555991"/>
                  <a:pt x="5055105" y="3605120"/>
                  <a:pt x="4976343" y="3603970"/>
                </a:cubicBezTo>
                <a:lnTo>
                  <a:pt x="223815" y="3603971"/>
                </a:lnTo>
                <a:cubicBezTo>
                  <a:pt x="90280" y="3602925"/>
                  <a:pt x="6966" y="3505097"/>
                  <a:pt x="7791" y="3387947"/>
                </a:cubicBezTo>
                <a:cubicBezTo>
                  <a:pt x="3708" y="3034667"/>
                  <a:pt x="693" y="766822"/>
                  <a:pt x="693" y="202759"/>
                </a:cubicBezTo>
                <a:close/>
              </a:path>
            </a:pathLst>
          </a:custGeom>
          <a:solidFill>
            <a:srgbClr val="6B9E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90" name="Google Shape;190;p44"/>
          <p:cNvSpPr txBox="1">
            <a:spLocks noGrp="1"/>
          </p:cNvSpPr>
          <p:nvPr>
            <p:ph type="subTitle" idx="1"/>
          </p:nvPr>
        </p:nvSpPr>
        <p:spPr>
          <a:xfrm>
            <a:off x="467544" y="2852936"/>
            <a:ext cx="1296144" cy="158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–"/>
              <a:defRPr/>
            </a:lvl3pPr>
            <a:lvl4pPr lvl="3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*"/>
              <a:defRPr/>
            </a:lvl4pPr>
            <a:lvl5pPr lvl="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*"/>
              <a:defRPr/>
            </a:lvl5pPr>
            <a:lvl6pPr lvl="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3C21"/>
              </a:buClr>
              <a:buSzPts val="1800"/>
              <a:buChar char="*"/>
              <a:defRPr/>
            </a:lvl6pPr>
            <a:lvl7pPr lvl="6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3C21"/>
              </a:buClr>
              <a:buSzPts val="1800"/>
              <a:buChar char="*"/>
              <a:defRPr/>
            </a:lvl7pPr>
            <a:lvl8pPr lvl="7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3C21"/>
              </a:buClr>
              <a:buSzPts val="1800"/>
              <a:buChar char="*"/>
              <a:defRPr/>
            </a:lvl8pPr>
            <a:lvl9pPr lvl="8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3C21"/>
              </a:buClr>
              <a:buSzPts val="1800"/>
              <a:buChar char="*"/>
              <a:defRPr/>
            </a:lvl9pPr>
          </a:lstStyle>
          <a:p>
            <a:endParaRPr/>
          </a:p>
        </p:txBody>
      </p:sp>
      <p:sp>
        <p:nvSpPr>
          <p:cNvPr id="191" name="Google Shape;191;p44"/>
          <p:cNvSpPr txBox="1">
            <a:spLocks noGrp="1"/>
          </p:cNvSpPr>
          <p:nvPr>
            <p:ph type="title"/>
          </p:nvPr>
        </p:nvSpPr>
        <p:spPr>
          <a:xfrm>
            <a:off x="2339752" y="764704"/>
            <a:ext cx="4896544" cy="3672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cap="none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92" name="Google Shape;192;p44" descr="10_ampoule_Blanc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7584" y="980728"/>
            <a:ext cx="772738" cy="11407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chapitre Recherche">
  <p:cSld name="Diapositive de chapitre Recherche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45"/>
          <p:cNvSpPr/>
          <p:nvPr/>
        </p:nvSpPr>
        <p:spPr>
          <a:xfrm>
            <a:off x="2051717" y="548680"/>
            <a:ext cx="7119977" cy="4104456"/>
          </a:xfrm>
          <a:custGeom>
            <a:avLst/>
            <a:gdLst/>
            <a:ahLst/>
            <a:cxnLst/>
            <a:rect l="l" t="t" r="r" b="b"/>
            <a:pathLst>
              <a:path w="6165436" h="3605120" extrusionOk="0">
                <a:moveTo>
                  <a:pt x="693" y="202759"/>
                </a:moveTo>
                <a:cubicBezTo>
                  <a:pt x="0" y="90613"/>
                  <a:pt x="61821" y="2242"/>
                  <a:pt x="211403" y="0"/>
                </a:cubicBezTo>
                <a:lnTo>
                  <a:pt x="4975227" y="5356"/>
                </a:lnTo>
                <a:cubicBezTo>
                  <a:pt x="5065953" y="9614"/>
                  <a:pt x="5190629" y="73032"/>
                  <a:pt x="5238752" y="151406"/>
                </a:cubicBezTo>
                <a:lnTo>
                  <a:pt x="6056466" y="1587747"/>
                </a:lnTo>
                <a:cubicBezTo>
                  <a:pt x="6165436" y="1799679"/>
                  <a:pt x="6162263" y="1802854"/>
                  <a:pt x="6056466" y="2019795"/>
                </a:cubicBezTo>
                <a:lnTo>
                  <a:pt x="5229227" y="3456581"/>
                </a:lnTo>
                <a:cubicBezTo>
                  <a:pt x="5162644" y="3555991"/>
                  <a:pt x="5055105" y="3605120"/>
                  <a:pt x="4976343" y="3603970"/>
                </a:cubicBezTo>
                <a:lnTo>
                  <a:pt x="223815" y="3603971"/>
                </a:lnTo>
                <a:cubicBezTo>
                  <a:pt x="90280" y="3602925"/>
                  <a:pt x="6966" y="3505097"/>
                  <a:pt x="7791" y="3387947"/>
                </a:cubicBezTo>
                <a:cubicBezTo>
                  <a:pt x="3708" y="3034667"/>
                  <a:pt x="693" y="766822"/>
                  <a:pt x="693" y="20275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95" name="Google Shape;195;p45"/>
          <p:cNvSpPr/>
          <p:nvPr/>
        </p:nvSpPr>
        <p:spPr>
          <a:xfrm>
            <a:off x="6456041" y="4869160"/>
            <a:ext cx="1728192" cy="1080120"/>
          </a:xfrm>
          <a:custGeom>
            <a:avLst/>
            <a:gdLst/>
            <a:ahLst/>
            <a:cxnLst/>
            <a:rect l="l" t="t" r="r" b="b"/>
            <a:pathLst>
              <a:path w="6165436" h="3605120" extrusionOk="0">
                <a:moveTo>
                  <a:pt x="693" y="202759"/>
                </a:moveTo>
                <a:cubicBezTo>
                  <a:pt x="0" y="90613"/>
                  <a:pt x="61821" y="2242"/>
                  <a:pt x="211403" y="0"/>
                </a:cubicBezTo>
                <a:lnTo>
                  <a:pt x="4975227" y="5356"/>
                </a:lnTo>
                <a:cubicBezTo>
                  <a:pt x="5065953" y="9614"/>
                  <a:pt x="5190629" y="73032"/>
                  <a:pt x="5238752" y="151406"/>
                </a:cubicBezTo>
                <a:lnTo>
                  <a:pt x="6056466" y="1587747"/>
                </a:lnTo>
                <a:cubicBezTo>
                  <a:pt x="6165436" y="1799679"/>
                  <a:pt x="6162263" y="1802854"/>
                  <a:pt x="6056466" y="2019795"/>
                </a:cubicBezTo>
                <a:lnTo>
                  <a:pt x="5229227" y="3456581"/>
                </a:lnTo>
                <a:cubicBezTo>
                  <a:pt x="5162644" y="3555991"/>
                  <a:pt x="5055105" y="3605120"/>
                  <a:pt x="4976343" y="3603970"/>
                </a:cubicBezTo>
                <a:lnTo>
                  <a:pt x="223815" y="3603971"/>
                </a:lnTo>
                <a:cubicBezTo>
                  <a:pt x="90280" y="3602925"/>
                  <a:pt x="6966" y="3505097"/>
                  <a:pt x="7791" y="3387947"/>
                </a:cubicBezTo>
                <a:cubicBezTo>
                  <a:pt x="3708" y="3034667"/>
                  <a:pt x="693" y="766822"/>
                  <a:pt x="693" y="202759"/>
                </a:cubicBezTo>
                <a:close/>
              </a:path>
            </a:pathLst>
          </a:custGeom>
          <a:solidFill>
            <a:srgbClr val="6B9E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96" name="Google Shape;196;p45"/>
          <p:cNvSpPr/>
          <p:nvPr/>
        </p:nvSpPr>
        <p:spPr>
          <a:xfrm rot="5400000">
            <a:off x="4655840" y="5013176"/>
            <a:ext cx="1728192" cy="1440160"/>
          </a:xfrm>
          <a:custGeom>
            <a:avLst/>
            <a:gdLst/>
            <a:ahLst/>
            <a:cxnLst/>
            <a:rect l="l" t="t" r="r" b="b"/>
            <a:pathLst>
              <a:path w="1308305" h="1129921" extrusionOk="0">
                <a:moveTo>
                  <a:pt x="2" y="63035"/>
                </a:moveTo>
                <a:cubicBezTo>
                  <a:pt x="-194" y="28681"/>
                  <a:pt x="16873" y="1440"/>
                  <a:pt x="58033" y="0"/>
                </a:cubicBezTo>
                <a:lnTo>
                  <a:pt x="971914" y="1113"/>
                </a:lnTo>
                <a:cubicBezTo>
                  <a:pt x="998183" y="2449"/>
                  <a:pt x="1034283" y="22342"/>
                  <a:pt x="1048217" y="46926"/>
                </a:cubicBezTo>
                <a:lnTo>
                  <a:pt x="1284985" y="497473"/>
                </a:lnTo>
                <a:cubicBezTo>
                  <a:pt x="1316537" y="563951"/>
                  <a:pt x="1315618" y="564947"/>
                  <a:pt x="1284985" y="632996"/>
                </a:cubicBezTo>
                <a:lnTo>
                  <a:pt x="1045459" y="1083683"/>
                </a:lnTo>
                <a:cubicBezTo>
                  <a:pt x="1026180" y="1114866"/>
                  <a:pt x="995042" y="1130276"/>
                  <a:pt x="972237" y="1129915"/>
                </a:cubicBezTo>
                <a:lnTo>
                  <a:pt x="64601" y="1129916"/>
                </a:lnTo>
                <a:cubicBezTo>
                  <a:pt x="25939" y="1129586"/>
                  <a:pt x="1818" y="1098901"/>
                  <a:pt x="2057" y="1062155"/>
                </a:cubicBezTo>
                <a:cubicBezTo>
                  <a:pt x="875" y="951339"/>
                  <a:pt x="2" y="239969"/>
                  <a:pt x="2" y="6303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97" name="Google Shape;197;p45"/>
          <p:cNvSpPr/>
          <p:nvPr/>
        </p:nvSpPr>
        <p:spPr>
          <a:xfrm rot="5400000">
            <a:off x="71500" y="3104964"/>
            <a:ext cx="2088232" cy="1440160"/>
          </a:xfrm>
          <a:custGeom>
            <a:avLst/>
            <a:gdLst/>
            <a:ahLst/>
            <a:cxnLst/>
            <a:rect l="l" t="t" r="r" b="b"/>
            <a:pathLst>
              <a:path w="6165436" h="3605120" extrusionOk="0">
                <a:moveTo>
                  <a:pt x="693" y="202759"/>
                </a:moveTo>
                <a:cubicBezTo>
                  <a:pt x="0" y="90613"/>
                  <a:pt x="61821" y="2242"/>
                  <a:pt x="211403" y="0"/>
                </a:cubicBezTo>
                <a:lnTo>
                  <a:pt x="4975227" y="5356"/>
                </a:lnTo>
                <a:cubicBezTo>
                  <a:pt x="5065953" y="9614"/>
                  <a:pt x="5190629" y="73032"/>
                  <a:pt x="5238752" y="151406"/>
                </a:cubicBezTo>
                <a:lnTo>
                  <a:pt x="6056466" y="1587747"/>
                </a:lnTo>
                <a:cubicBezTo>
                  <a:pt x="6165436" y="1799679"/>
                  <a:pt x="6162263" y="1802854"/>
                  <a:pt x="6056466" y="2019795"/>
                </a:cubicBezTo>
                <a:lnTo>
                  <a:pt x="5229227" y="3456581"/>
                </a:lnTo>
                <a:cubicBezTo>
                  <a:pt x="5162644" y="3555991"/>
                  <a:pt x="5055105" y="3605120"/>
                  <a:pt x="4976343" y="3603970"/>
                </a:cubicBezTo>
                <a:lnTo>
                  <a:pt x="223815" y="3603971"/>
                </a:lnTo>
                <a:cubicBezTo>
                  <a:pt x="90280" y="3602925"/>
                  <a:pt x="6966" y="3505097"/>
                  <a:pt x="7791" y="3387947"/>
                </a:cubicBezTo>
                <a:cubicBezTo>
                  <a:pt x="3708" y="3034667"/>
                  <a:pt x="693" y="766822"/>
                  <a:pt x="693" y="20275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98" name="Google Shape;198;p45"/>
          <p:cNvSpPr/>
          <p:nvPr/>
        </p:nvSpPr>
        <p:spPr>
          <a:xfrm rot="-5400000">
            <a:off x="71500" y="872716"/>
            <a:ext cx="2304256" cy="1224136"/>
          </a:xfrm>
          <a:custGeom>
            <a:avLst/>
            <a:gdLst/>
            <a:ahLst/>
            <a:cxnLst/>
            <a:rect l="l" t="t" r="r" b="b"/>
            <a:pathLst>
              <a:path w="6165436" h="3605120" extrusionOk="0">
                <a:moveTo>
                  <a:pt x="693" y="202759"/>
                </a:moveTo>
                <a:cubicBezTo>
                  <a:pt x="0" y="90613"/>
                  <a:pt x="61821" y="2242"/>
                  <a:pt x="211403" y="0"/>
                </a:cubicBezTo>
                <a:lnTo>
                  <a:pt x="4975227" y="5356"/>
                </a:lnTo>
                <a:cubicBezTo>
                  <a:pt x="5065953" y="9614"/>
                  <a:pt x="5190629" y="73032"/>
                  <a:pt x="5238752" y="151406"/>
                </a:cubicBezTo>
                <a:lnTo>
                  <a:pt x="6056466" y="1587747"/>
                </a:lnTo>
                <a:cubicBezTo>
                  <a:pt x="6165436" y="1799679"/>
                  <a:pt x="6162263" y="1802854"/>
                  <a:pt x="6056466" y="2019795"/>
                </a:cubicBezTo>
                <a:lnTo>
                  <a:pt x="5229227" y="3456581"/>
                </a:lnTo>
                <a:cubicBezTo>
                  <a:pt x="5162644" y="3555991"/>
                  <a:pt x="5055105" y="3605120"/>
                  <a:pt x="4976343" y="3603970"/>
                </a:cubicBezTo>
                <a:lnTo>
                  <a:pt x="223815" y="3603971"/>
                </a:lnTo>
                <a:cubicBezTo>
                  <a:pt x="90280" y="3602925"/>
                  <a:pt x="6966" y="3505097"/>
                  <a:pt x="7791" y="3387947"/>
                </a:cubicBezTo>
                <a:cubicBezTo>
                  <a:pt x="3708" y="3034667"/>
                  <a:pt x="693" y="766822"/>
                  <a:pt x="693" y="202759"/>
                </a:cubicBezTo>
                <a:close/>
              </a:path>
            </a:pathLst>
          </a:custGeom>
          <a:solidFill>
            <a:srgbClr val="6B9E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99" name="Google Shape;199;p45"/>
          <p:cNvSpPr txBox="1">
            <a:spLocks noGrp="1"/>
          </p:cNvSpPr>
          <p:nvPr>
            <p:ph type="subTitle" idx="1"/>
          </p:nvPr>
        </p:nvSpPr>
        <p:spPr>
          <a:xfrm>
            <a:off x="4871864" y="4941168"/>
            <a:ext cx="1296144" cy="1296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–"/>
              <a:defRPr/>
            </a:lvl3pPr>
            <a:lvl4pPr lvl="3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*"/>
              <a:defRPr/>
            </a:lvl4pPr>
            <a:lvl5pPr lvl="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*"/>
              <a:defRPr/>
            </a:lvl5pPr>
            <a:lvl6pPr lvl="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3C21"/>
              </a:buClr>
              <a:buSzPts val="1800"/>
              <a:buChar char="*"/>
              <a:defRPr/>
            </a:lvl6pPr>
            <a:lvl7pPr lvl="6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3C21"/>
              </a:buClr>
              <a:buSzPts val="1800"/>
              <a:buChar char="*"/>
              <a:defRPr/>
            </a:lvl7pPr>
            <a:lvl8pPr lvl="7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3C21"/>
              </a:buClr>
              <a:buSzPts val="1800"/>
              <a:buChar char="*"/>
              <a:defRPr/>
            </a:lvl8pPr>
            <a:lvl9pPr lvl="8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3C21"/>
              </a:buClr>
              <a:buSzPts val="1800"/>
              <a:buChar char="*"/>
              <a:defRPr/>
            </a:lvl9pPr>
          </a:lstStyle>
          <a:p>
            <a:endParaRPr/>
          </a:p>
        </p:txBody>
      </p:sp>
      <p:sp>
        <p:nvSpPr>
          <p:cNvPr id="200" name="Google Shape;200;p45"/>
          <p:cNvSpPr txBox="1">
            <a:spLocks noGrp="1"/>
          </p:cNvSpPr>
          <p:nvPr>
            <p:ph type="title"/>
          </p:nvPr>
        </p:nvSpPr>
        <p:spPr>
          <a:xfrm>
            <a:off x="2339752" y="764704"/>
            <a:ext cx="4896544" cy="3672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cap="none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01" name="Google Shape;201;p45" descr=" LOUPE.png                                                      0051A5A7&#10;Disque Dur                     C16B7E4D: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38150" y="3167063"/>
            <a:ext cx="1390650" cy="1057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re de section" type="secHead">
  <p:cSld name="SECTION_HEADER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6"/>
          <p:cNvSpPr txBox="1"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cap="none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46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/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1400"/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33C21"/>
              </a:buClr>
              <a:buSzPts val="1400"/>
              <a:buFont typeface="Arial"/>
              <a:buNone/>
              <a:defRPr sz="1400"/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33C21"/>
              </a:buClr>
              <a:buSzPts val="1400"/>
              <a:buFont typeface="Arial"/>
              <a:buNone/>
              <a:defRPr sz="1400"/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33C21"/>
              </a:buClr>
              <a:buSzPts val="1400"/>
              <a:buFont typeface="Arial"/>
              <a:buNone/>
              <a:defRPr sz="1400"/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33C21"/>
              </a:buClr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re et contenu (fond image)">
  <p:cSld name="Titre et contenu (fond image)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27384"/>
            <a:ext cx="12201293" cy="691276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7" name="Google Shape;207;p47"/>
          <p:cNvCxnSpPr/>
          <p:nvPr/>
        </p:nvCxnSpPr>
        <p:spPr>
          <a:xfrm>
            <a:off x="431372" y="1268761"/>
            <a:ext cx="11329259" cy="1"/>
          </a:xfrm>
          <a:prstGeom prst="straightConnector1">
            <a:avLst/>
          </a:prstGeom>
          <a:noFill/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08" name="Google Shape;208;p47"/>
          <p:cNvSpPr txBox="1">
            <a:spLocks noGrp="1"/>
          </p:cNvSpPr>
          <p:nvPr>
            <p:ph type="title"/>
          </p:nvPr>
        </p:nvSpPr>
        <p:spPr>
          <a:xfrm>
            <a:off x="1871532" y="188640"/>
            <a:ext cx="9889099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cap="none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47"/>
          <p:cNvSpPr txBox="1">
            <a:spLocks noGrp="1"/>
          </p:cNvSpPr>
          <p:nvPr>
            <p:ph type="body" idx="1"/>
          </p:nvPr>
        </p:nvSpPr>
        <p:spPr>
          <a:xfrm>
            <a:off x="508002" y="1484784"/>
            <a:ext cx="11252629" cy="4824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C"/>
              <a:defRPr>
                <a:solidFill>
                  <a:schemeClr val="lt1"/>
                </a:solidFill>
              </a:defRPr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  <a:defRPr>
                <a:solidFill>
                  <a:schemeClr val="lt1"/>
                </a:solidFill>
              </a:defRPr>
            </a:lvl3pPr>
            <a:lvl4pPr marL="1828800" lvl="3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*"/>
              <a:defRPr>
                <a:solidFill>
                  <a:schemeClr val="lt1"/>
                </a:solidFill>
              </a:defRPr>
            </a:lvl4pPr>
            <a:lvl5pPr marL="2286000" lvl="4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*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3C21"/>
              </a:buClr>
              <a:buSzPts val="1800"/>
              <a:buChar char="*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3C21"/>
              </a:buClr>
              <a:buSzPts val="1800"/>
              <a:buChar char="*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3C21"/>
              </a:buClr>
              <a:buSzPts val="1800"/>
              <a:buChar char="*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3C21"/>
              </a:buClr>
              <a:buSzPts val="1800"/>
              <a:buChar char="*"/>
              <a:defRPr/>
            </a:lvl9pPr>
          </a:lstStyle>
          <a:p>
            <a:endParaRPr/>
          </a:p>
        </p:txBody>
      </p:sp>
      <p:sp>
        <p:nvSpPr>
          <p:cNvPr id="210" name="Google Shape;210;p47"/>
          <p:cNvSpPr/>
          <p:nvPr/>
        </p:nvSpPr>
        <p:spPr>
          <a:xfrm>
            <a:off x="431372" y="332656"/>
            <a:ext cx="1248139" cy="648072"/>
          </a:xfrm>
          <a:custGeom>
            <a:avLst/>
            <a:gdLst/>
            <a:ahLst/>
            <a:cxnLst/>
            <a:rect l="l" t="t" r="r" b="b"/>
            <a:pathLst>
              <a:path w="1392424" h="938489" extrusionOk="0">
                <a:moveTo>
                  <a:pt x="1295314" y="469391"/>
                </a:moveTo>
                <a:cubicBezTo>
                  <a:pt x="1295314" y="459450"/>
                  <a:pt x="1287255" y="451391"/>
                  <a:pt x="1277314" y="451391"/>
                </a:cubicBezTo>
                <a:cubicBezTo>
                  <a:pt x="1267373" y="451391"/>
                  <a:pt x="1259314" y="459450"/>
                  <a:pt x="1259314" y="469391"/>
                </a:cubicBezTo>
                <a:cubicBezTo>
                  <a:pt x="1259314" y="479332"/>
                  <a:pt x="1267373" y="487391"/>
                  <a:pt x="1277314" y="487391"/>
                </a:cubicBezTo>
                <a:cubicBezTo>
                  <a:pt x="1287255" y="487391"/>
                  <a:pt x="1295314" y="479332"/>
                  <a:pt x="1295314" y="469391"/>
                </a:cubicBezTo>
                <a:close/>
                <a:moveTo>
                  <a:pt x="1392424" y="469218"/>
                </a:moveTo>
                <a:cubicBezTo>
                  <a:pt x="1392334" y="483385"/>
                  <a:pt x="1386153" y="497714"/>
                  <a:pt x="1374149" y="525960"/>
                </a:cubicBezTo>
                <a:lnTo>
                  <a:pt x="1186436" y="900103"/>
                </a:lnTo>
                <a:cubicBezTo>
                  <a:pt x="1171327" y="925990"/>
                  <a:pt x="1146925" y="938783"/>
                  <a:pt x="1129053" y="938484"/>
                </a:cubicBezTo>
                <a:lnTo>
                  <a:pt x="50632" y="938484"/>
                </a:lnTo>
                <a:cubicBezTo>
                  <a:pt x="20331" y="938212"/>
                  <a:pt x="1426" y="912737"/>
                  <a:pt x="1613" y="882231"/>
                </a:cubicBezTo>
                <a:cubicBezTo>
                  <a:pt x="686" y="790236"/>
                  <a:pt x="2" y="199683"/>
                  <a:pt x="2" y="52799"/>
                </a:cubicBezTo>
                <a:cubicBezTo>
                  <a:pt x="-155" y="23596"/>
                  <a:pt x="13873" y="584"/>
                  <a:pt x="47816" y="0"/>
                </a:cubicBezTo>
                <a:lnTo>
                  <a:pt x="1128800" y="1395"/>
                </a:lnTo>
                <a:cubicBezTo>
                  <a:pt x="1149387" y="2504"/>
                  <a:pt x="1177678" y="19018"/>
                  <a:pt x="1188597" y="39427"/>
                </a:cubicBezTo>
                <a:lnTo>
                  <a:pt x="1374149" y="413454"/>
                </a:lnTo>
                <a:cubicBezTo>
                  <a:pt x="1386513" y="441048"/>
                  <a:pt x="1392514" y="455051"/>
                  <a:pt x="1392424" y="46921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re sur 2 niveaux et contenu">
  <p:cSld name="Titre sur 2 niveaux et contenu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2" name="Google Shape;212;p48"/>
          <p:cNvCxnSpPr/>
          <p:nvPr/>
        </p:nvCxnSpPr>
        <p:spPr>
          <a:xfrm>
            <a:off x="431800" y="1557338"/>
            <a:ext cx="11176000" cy="0"/>
          </a:xfrm>
          <a:prstGeom prst="straightConnector1">
            <a:avLst/>
          </a:prstGeom>
          <a:noFill/>
          <a:ln w="25400" cap="flat" cmpd="sng">
            <a:solidFill>
              <a:srgbClr val="E54B2E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13" name="Google Shape;213;p48"/>
          <p:cNvSpPr txBox="1">
            <a:spLocks noGrp="1"/>
          </p:cNvSpPr>
          <p:nvPr>
            <p:ph type="title"/>
          </p:nvPr>
        </p:nvSpPr>
        <p:spPr>
          <a:xfrm>
            <a:off x="1871531" y="260648"/>
            <a:ext cx="9793088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cap="none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48"/>
          <p:cNvSpPr txBox="1">
            <a:spLocks noGrp="1"/>
          </p:cNvSpPr>
          <p:nvPr>
            <p:ph type="body" idx="1"/>
          </p:nvPr>
        </p:nvSpPr>
        <p:spPr>
          <a:xfrm>
            <a:off x="411991" y="1772816"/>
            <a:ext cx="11252629" cy="4032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•"/>
              <a:defRPr>
                <a:solidFill>
                  <a:schemeClr val="accent2"/>
                </a:solidFill>
              </a:defRPr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•"/>
              <a:defRPr>
                <a:solidFill>
                  <a:schemeClr val="accent2"/>
                </a:solidFill>
              </a:defRPr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–"/>
              <a:defRPr>
                <a:solidFill>
                  <a:schemeClr val="accent2"/>
                </a:solidFill>
              </a:defRPr>
            </a:lvl3pPr>
            <a:lvl4pPr marL="1828800" lvl="3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*"/>
              <a:defRPr>
                <a:solidFill>
                  <a:schemeClr val="accent2"/>
                </a:solidFill>
              </a:defRPr>
            </a:lvl4pPr>
            <a:lvl5pPr marL="2286000" lvl="4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*"/>
              <a:defRPr>
                <a:solidFill>
                  <a:schemeClr val="accent2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3C21"/>
              </a:buClr>
              <a:buSzPts val="1800"/>
              <a:buChar char="*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3C21"/>
              </a:buClr>
              <a:buSzPts val="1800"/>
              <a:buChar char="*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3C21"/>
              </a:buClr>
              <a:buSzPts val="1800"/>
              <a:buChar char="*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3C21"/>
              </a:buClr>
              <a:buSzPts val="1800"/>
              <a:buChar char="*"/>
              <a:defRPr/>
            </a:lvl9pPr>
          </a:lstStyle>
          <a:p>
            <a:endParaRPr/>
          </a:p>
        </p:txBody>
      </p:sp>
      <p:sp>
        <p:nvSpPr>
          <p:cNvPr id="215" name="Google Shape;215;p48"/>
          <p:cNvSpPr txBox="1">
            <a:spLocks noGrp="1"/>
          </p:cNvSpPr>
          <p:nvPr>
            <p:ph type="body" idx="2"/>
          </p:nvPr>
        </p:nvSpPr>
        <p:spPr>
          <a:xfrm>
            <a:off x="1871531" y="1052739"/>
            <a:ext cx="9793088" cy="432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833C2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833C2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833C2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833C2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cxnSp>
        <p:nvCxnSpPr>
          <p:cNvPr id="216" name="Google Shape;216;p48"/>
          <p:cNvCxnSpPr/>
          <p:nvPr/>
        </p:nvCxnSpPr>
        <p:spPr>
          <a:xfrm>
            <a:off x="431800" y="1557338"/>
            <a:ext cx="11176000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17" name="Google Shape;217;p48"/>
          <p:cNvSpPr/>
          <p:nvPr/>
        </p:nvSpPr>
        <p:spPr>
          <a:xfrm>
            <a:off x="431372" y="332656"/>
            <a:ext cx="1248139" cy="648072"/>
          </a:xfrm>
          <a:custGeom>
            <a:avLst/>
            <a:gdLst/>
            <a:ahLst/>
            <a:cxnLst/>
            <a:rect l="l" t="t" r="r" b="b"/>
            <a:pathLst>
              <a:path w="1392424" h="938489" extrusionOk="0">
                <a:moveTo>
                  <a:pt x="1295314" y="469391"/>
                </a:moveTo>
                <a:cubicBezTo>
                  <a:pt x="1295314" y="459450"/>
                  <a:pt x="1287255" y="451391"/>
                  <a:pt x="1277314" y="451391"/>
                </a:cubicBezTo>
                <a:cubicBezTo>
                  <a:pt x="1267373" y="451391"/>
                  <a:pt x="1259314" y="459450"/>
                  <a:pt x="1259314" y="469391"/>
                </a:cubicBezTo>
                <a:cubicBezTo>
                  <a:pt x="1259314" y="479332"/>
                  <a:pt x="1267373" y="487391"/>
                  <a:pt x="1277314" y="487391"/>
                </a:cubicBezTo>
                <a:cubicBezTo>
                  <a:pt x="1287255" y="487391"/>
                  <a:pt x="1295314" y="479332"/>
                  <a:pt x="1295314" y="469391"/>
                </a:cubicBezTo>
                <a:close/>
                <a:moveTo>
                  <a:pt x="1392424" y="469218"/>
                </a:moveTo>
                <a:cubicBezTo>
                  <a:pt x="1392334" y="483385"/>
                  <a:pt x="1386153" y="497714"/>
                  <a:pt x="1374149" y="525960"/>
                </a:cubicBezTo>
                <a:lnTo>
                  <a:pt x="1186436" y="900103"/>
                </a:lnTo>
                <a:cubicBezTo>
                  <a:pt x="1171327" y="925990"/>
                  <a:pt x="1146925" y="938783"/>
                  <a:pt x="1129053" y="938484"/>
                </a:cubicBezTo>
                <a:lnTo>
                  <a:pt x="50632" y="938484"/>
                </a:lnTo>
                <a:cubicBezTo>
                  <a:pt x="20331" y="938212"/>
                  <a:pt x="1426" y="912737"/>
                  <a:pt x="1613" y="882231"/>
                </a:cubicBezTo>
                <a:cubicBezTo>
                  <a:pt x="686" y="790236"/>
                  <a:pt x="2" y="199683"/>
                  <a:pt x="2" y="52799"/>
                </a:cubicBezTo>
                <a:cubicBezTo>
                  <a:pt x="-155" y="23596"/>
                  <a:pt x="13873" y="584"/>
                  <a:pt x="47816" y="0"/>
                </a:cubicBezTo>
                <a:lnTo>
                  <a:pt x="1128800" y="1395"/>
                </a:lnTo>
                <a:cubicBezTo>
                  <a:pt x="1149387" y="2504"/>
                  <a:pt x="1177678" y="19018"/>
                  <a:pt x="1188597" y="39427"/>
                </a:cubicBezTo>
                <a:lnTo>
                  <a:pt x="1374149" y="413454"/>
                </a:lnTo>
                <a:cubicBezTo>
                  <a:pt x="1386513" y="441048"/>
                  <a:pt x="1392514" y="455051"/>
                  <a:pt x="1392424" y="4692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re et contenu avec conclusion">
  <p:cSld name="1_Titre et contenu avec conclusion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9" name="Google Shape;219;p49"/>
          <p:cNvCxnSpPr/>
          <p:nvPr/>
        </p:nvCxnSpPr>
        <p:spPr>
          <a:xfrm>
            <a:off x="609600" y="5300663"/>
            <a:ext cx="10972800" cy="0"/>
          </a:xfrm>
          <a:prstGeom prst="straightConnector1">
            <a:avLst/>
          </a:prstGeom>
          <a:noFill/>
          <a:ln w="12700" cap="flat" cmpd="sng">
            <a:solidFill>
              <a:srgbClr val="E54B2E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0" name="Google Shape;220;p49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3556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–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*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*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3C21"/>
              </a:buClr>
              <a:buSzPts val="1800"/>
              <a:buChar char="*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3C21"/>
              </a:buClr>
              <a:buSzPts val="1800"/>
              <a:buChar char="*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3C21"/>
              </a:buClr>
              <a:buSzPts val="1800"/>
              <a:buChar char="*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3C21"/>
              </a:buClr>
              <a:buSzPts val="1800"/>
              <a:buChar char="*"/>
              <a:defRPr/>
            </a:lvl9pPr>
          </a:lstStyle>
          <a:p>
            <a:endParaRPr/>
          </a:p>
        </p:txBody>
      </p:sp>
      <p:sp>
        <p:nvSpPr>
          <p:cNvPr id="221" name="Google Shape;221;p49"/>
          <p:cNvSpPr txBox="1">
            <a:spLocks noGrp="1"/>
          </p:cNvSpPr>
          <p:nvPr>
            <p:ph type="body" idx="2"/>
          </p:nvPr>
        </p:nvSpPr>
        <p:spPr>
          <a:xfrm>
            <a:off x="4175788" y="5445224"/>
            <a:ext cx="7406613" cy="1224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800" b="0">
                <a:solidFill>
                  <a:schemeClr val="accent3"/>
                </a:solidFill>
              </a:defRPr>
            </a:lvl1pPr>
            <a:lvl2pPr marL="914400" lvl="1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3"/>
              </a:buClr>
              <a:buSzPts val="1600"/>
              <a:buChar char="•"/>
              <a:defRPr sz="1600" b="0">
                <a:solidFill>
                  <a:schemeClr val="accent3"/>
                </a:solidFill>
              </a:defRPr>
            </a:lvl2pPr>
            <a:lvl3pPr marL="1371600" lvl="2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–"/>
              <a:defRPr sz="1400" b="0">
                <a:solidFill>
                  <a:schemeClr val="accent3"/>
                </a:solidFill>
              </a:defRPr>
            </a:lvl3pPr>
            <a:lvl4pPr marL="1828800" lvl="3" indent="-30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*"/>
              <a:defRPr sz="1200" b="0"/>
            </a:lvl4pPr>
            <a:lvl5pPr marL="2286000" lvl="4" indent="-30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*"/>
              <a:defRPr sz="1200" b="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3C21"/>
              </a:buClr>
              <a:buSzPts val="1800"/>
              <a:buChar char="*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3C21"/>
              </a:buClr>
              <a:buSzPts val="1800"/>
              <a:buChar char="*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3C21"/>
              </a:buClr>
              <a:buSzPts val="1800"/>
              <a:buChar char="*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3C21"/>
              </a:buClr>
              <a:buSzPts val="1800"/>
              <a:buChar char="*"/>
              <a:defRPr/>
            </a:lvl9pPr>
          </a:lstStyle>
          <a:p>
            <a:endParaRPr/>
          </a:p>
        </p:txBody>
      </p:sp>
      <p:cxnSp>
        <p:nvCxnSpPr>
          <p:cNvPr id="222" name="Google Shape;222;p49"/>
          <p:cNvCxnSpPr/>
          <p:nvPr/>
        </p:nvCxnSpPr>
        <p:spPr>
          <a:xfrm>
            <a:off x="508000" y="1327150"/>
            <a:ext cx="11176000" cy="0"/>
          </a:xfrm>
          <a:prstGeom prst="straightConnector1">
            <a:avLst/>
          </a:prstGeom>
          <a:noFill/>
          <a:ln w="25400" cap="flat" cmpd="sng">
            <a:solidFill>
              <a:srgbClr val="E54B2E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3" name="Google Shape;223;p49"/>
          <p:cNvSpPr txBox="1">
            <a:spLocks noGrp="1"/>
          </p:cNvSpPr>
          <p:nvPr>
            <p:ph type="title"/>
          </p:nvPr>
        </p:nvSpPr>
        <p:spPr>
          <a:xfrm>
            <a:off x="1871532" y="188640"/>
            <a:ext cx="9889099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24" name="Google Shape;224;p49"/>
          <p:cNvCxnSpPr/>
          <p:nvPr/>
        </p:nvCxnSpPr>
        <p:spPr>
          <a:xfrm rot="10800000" flipH="1">
            <a:off x="527381" y="5300665"/>
            <a:ext cx="11055019" cy="545"/>
          </a:xfrm>
          <a:prstGeom prst="straightConnector1">
            <a:avLst/>
          </a:prstGeom>
          <a:noFill/>
          <a:ln w="127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5" name="Google Shape;225;p49"/>
          <p:cNvCxnSpPr/>
          <p:nvPr/>
        </p:nvCxnSpPr>
        <p:spPr>
          <a:xfrm>
            <a:off x="508000" y="1327150"/>
            <a:ext cx="11176000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6" name="Google Shape;226;p49"/>
          <p:cNvSpPr/>
          <p:nvPr/>
        </p:nvSpPr>
        <p:spPr>
          <a:xfrm>
            <a:off x="431372" y="332656"/>
            <a:ext cx="1248139" cy="648072"/>
          </a:xfrm>
          <a:custGeom>
            <a:avLst/>
            <a:gdLst/>
            <a:ahLst/>
            <a:cxnLst/>
            <a:rect l="l" t="t" r="r" b="b"/>
            <a:pathLst>
              <a:path w="1392424" h="938489" extrusionOk="0">
                <a:moveTo>
                  <a:pt x="1295314" y="469391"/>
                </a:moveTo>
                <a:cubicBezTo>
                  <a:pt x="1295314" y="459450"/>
                  <a:pt x="1287255" y="451391"/>
                  <a:pt x="1277314" y="451391"/>
                </a:cubicBezTo>
                <a:cubicBezTo>
                  <a:pt x="1267373" y="451391"/>
                  <a:pt x="1259314" y="459450"/>
                  <a:pt x="1259314" y="469391"/>
                </a:cubicBezTo>
                <a:cubicBezTo>
                  <a:pt x="1259314" y="479332"/>
                  <a:pt x="1267373" y="487391"/>
                  <a:pt x="1277314" y="487391"/>
                </a:cubicBezTo>
                <a:cubicBezTo>
                  <a:pt x="1287255" y="487391"/>
                  <a:pt x="1295314" y="479332"/>
                  <a:pt x="1295314" y="469391"/>
                </a:cubicBezTo>
                <a:close/>
                <a:moveTo>
                  <a:pt x="1392424" y="469218"/>
                </a:moveTo>
                <a:cubicBezTo>
                  <a:pt x="1392334" y="483385"/>
                  <a:pt x="1386153" y="497714"/>
                  <a:pt x="1374149" y="525960"/>
                </a:cubicBezTo>
                <a:lnTo>
                  <a:pt x="1186436" y="900103"/>
                </a:lnTo>
                <a:cubicBezTo>
                  <a:pt x="1171327" y="925990"/>
                  <a:pt x="1146925" y="938783"/>
                  <a:pt x="1129053" y="938484"/>
                </a:cubicBezTo>
                <a:lnTo>
                  <a:pt x="50632" y="938484"/>
                </a:lnTo>
                <a:cubicBezTo>
                  <a:pt x="20331" y="938212"/>
                  <a:pt x="1426" y="912737"/>
                  <a:pt x="1613" y="882231"/>
                </a:cubicBezTo>
                <a:cubicBezTo>
                  <a:pt x="686" y="790236"/>
                  <a:pt x="2" y="199683"/>
                  <a:pt x="2" y="52799"/>
                </a:cubicBezTo>
                <a:cubicBezTo>
                  <a:pt x="-155" y="23596"/>
                  <a:pt x="13873" y="584"/>
                  <a:pt x="47816" y="0"/>
                </a:cubicBezTo>
                <a:lnTo>
                  <a:pt x="1128800" y="1395"/>
                </a:lnTo>
                <a:cubicBezTo>
                  <a:pt x="1149387" y="2504"/>
                  <a:pt x="1177678" y="19018"/>
                  <a:pt x="1188597" y="39427"/>
                </a:cubicBezTo>
                <a:lnTo>
                  <a:pt x="1374149" y="413454"/>
                </a:lnTo>
                <a:cubicBezTo>
                  <a:pt x="1386513" y="441048"/>
                  <a:pt x="1392514" y="455051"/>
                  <a:pt x="1392424" y="4692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227" name="Google Shape;227;p49"/>
          <p:cNvSpPr/>
          <p:nvPr/>
        </p:nvSpPr>
        <p:spPr>
          <a:xfrm>
            <a:off x="527381" y="5445224"/>
            <a:ext cx="3456384" cy="1080120"/>
          </a:xfrm>
          <a:custGeom>
            <a:avLst/>
            <a:gdLst/>
            <a:ahLst/>
            <a:cxnLst/>
            <a:rect l="l" t="t" r="r" b="b"/>
            <a:pathLst>
              <a:path w="1642872" h="639671" extrusionOk="0">
                <a:moveTo>
                  <a:pt x="821436" y="90062"/>
                </a:moveTo>
                <a:cubicBezTo>
                  <a:pt x="811495" y="90062"/>
                  <a:pt x="803436" y="98121"/>
                  <a:pt x="803436" y="108062"/>
                </a:cubicBezTo>
                <a:cubicBezTo>
                  <a:pt x="803436" y="118003"/>
                  <a:pt x="811495" y="126062"/>
                  <a:pt x="821436" y="126062"/>
                </a:cubicBezTo>
                <a:cubicBezTo>
                  <a:pt x="831377" y="126062"/>
                  <a:pt x="839436" y="118003"/>
                  <a:pt x="839436" y="108062"/>
                </a:cubicBezTo>
                <a:cubicBezTo>
                  <a:pt x="839436" y="98121"/>
                  <a:pt x="831377" y="90062"/>
                  <a:pt x="821436" y="90062"/>
                </a:cubicBezTo>
                <a:close/>
                <a:moveTo>
                  <a:pt x="821436" y="0"/>
                </a:moveTo>
                <a:cubicBezTo>
                  <a:pt x="970129" y="0"/>
                  <a:pt x="1109594" y="14397"/>
                  <a:pt x="1229606" y="41013"/>
                </a:cubicBezTo>
                <a:lnTo>
                  <a:pt x="1549929" y="41013"/>
                </a:lnTo>
                <a:cubicBezTo>
                  <a:pt x="1601260" y="41013"/>
                  <a:pt x="1642872" y="82625"/>
                  <a:pt x="1642872" y="133956"/>
                </a:cubicBezTo>
                <a:lnTo>
                  <a:pt x="1642872" y="299329"/>
                </a:lnTo>
                <a:lnTo>
                  <a:pt x="1642872" y="340342"/>
                </a:lnTo>
                <a:lnTo>
                  <a:pt x="1642872" y="505715"/>
                </a:lnTo>
                <a:cubicBezTo>
                  <a:pt x="1642872" y="557046"/>
                  <a:pt x="1601260" y="598658"/>
                  <a:pt x="1549929" y="598658"/>
                </a:cubicBezTo>
                <a:lnTo>
                  <a:pt x="1229606" y="598658"/>
                </a:lnTo>
                <a:cubicBezTo>
                  <a:pt x="1109594" y="625275"/>
                  <a:pt x="970129" y="639671"/>
                  <a:pt x="821436" y="639671"/>
                </a:cubicBezTo>
                <a:cubicBezTo>
                  <a:pt x="672743" y="639671"/>
                  <a:pt x="533278" y="625275"/>
                  <a:pt x="413267" y="598658"/>
                </a:cubicBezTo>
                <a:lnTo>
                  <a:pt x="92943" y="598658"/>
                </a:lnTo>
                <a:cubicBezTo>
                  <a:pt x="41612" y="598658"/>
                  <a:pt x="0" y="557046"/>
                  <a:pt x="0" y="505715"/>
                </a:cubicBezTo>
                <a:lnTo>
                  <a:pt x="0" y="340342"/>
                </a:lnTo>
                <a:lnTo>
                  <a:pt x="0" y="299329"/>
                </a:lnTo>
                <a:lnTo>
                  <a:pt x="0" y="133956"/>
                </a:lnTo>
                <a:cubicBezTo>
                  <a:pt x="0" y="82625"/>
                  <a:pt x="41612" y="41013"/>
                  <a:pt x="92943" y="41013"/>
                </a:cubicBezTo>
                <a:lnTo>
                  <a:pt x="413267" y="41013"/>
                </a:lnTo>
                <a:cubicBezTo>
                  <a:pt x="533278" y="14397"/>
                  <a:pt x="672743" y="0"/>
                  <a:pt x="82143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re sur 2 niveaux et contenu avec conclusion">
  <p:cSld name="Titre sur 2 niveaux et contenu avec conclusion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9" name="Google Shape;229;p50"/>
          <p:cNvCxnSpPr/>
          <p:nvPr/>
        </p:nvCxnSpPr>
        <p:spPr>
          <a:xfrm>
            <a:off x="609600" y="5300663"/>
            <a:ext cx="10972800" cy="0"/>
          </a:xfrm>
          <a:prstGeom prst="straightConnector1">
            <a:avLst/>
          </a:prstGeom>
          <a:noFill/>
          <a:ln w="12700" cap="flat" cmpd="sng">
            <a:solidFill>
              <a:srgbClr val="E54B2E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30" name="Google Shape;230;p50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3556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–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*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*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3C21"/>
              </a:buClr>
              <a:buSzPts val="1800"/>
              <a:buChar char="*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3C21"/>
              </a:buClr>
              <a:buSzPts val="1800"/>
              <a:buChar char="*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3C21"/>
              </a:buClr>
              <a:buSzPts val="1800"/>
              <a:buChar char="*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3C21"/>
              </a:buClr>
              <a:buSzPts val="1800"/>
              <a:buChar char="*"/>
              <a:defRPr/>
            </a:lvl9pPr>
          </a:lstStyle>
          <a:p>
            <a:endParaRPr/>
          </a:p>
        </p:txBody>
      </p:sp>
      <p:sp>
        <p:nvSpPr>
          <p:cNvPr id="231" name="Google Shape;231;p50"/>
          <p:cNvSpPr txBox="1">
            <a:spLocks noGrp="1"/>
          </p:cNvSpPr>
          <p:nvPr>
            <p:ph type="body" idx="2"/>
          </p:nvPr>
        </p:nvSpPr>
        <p:spPr>
          <a:xfrm>
            <a:off x="4175788" y="5445224"/>
            <a:ext cx="7406613" cy="1224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800" b="0">
                <a:solidFill>
                  <a:schemeClr val="accent3"/>
                </a:solidFill>
              </a:defRPr>
            </a:lvl1pPr>
            <a:lvl2pPr marL="914400" lvl="1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3"/>
              </a:buClr>
              <a:buSzPts val="1600"/>
              <a:buChar char="•"/>
              <a:defRPr sz="1600" b="0">
                <a:solidFill>
                  <a:schemeClr val="accent3"/>
                </a:solidFill>
              </a:defRPr>
            </a:lvl2pPr>
            <a:lvl3pPr marL="1371600" lvl="2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–"/>
              <a:defRPr sz="1400" b="0">
                <a:solidFill>
                  <a:schemeClr val="accent3"/>
                </a:solidFill>
              </a:defRPr>
            </a:lvl3pPr>
            <a:lvl4pPr marL="1828800" lvl="3" indent="-30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*"/>
              <a:defRPr sz="1200" b="0"/>
            </a:lvl4pPr>
            <a:lvl5pPr marL="2286000" lvl="4" indent="-30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*"/>
              <a:defRPr sz="1200" b="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3C21"/>
              </a:buClr>
              <a:buSzPts val="1800"/>
              <a:buChar char="*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3C21"/>
              </a:buClr>
              <a:buSzPts val="1800"/>
              <a:buChar char="*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3C21"/>
              </a:buClr>
              <a:buSzPts val="1800"/>
              <a:buChar char="*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3C21"/>
              </a:buClr>
              <a:buSzPts val="1800"/>
              <a:buChar char="*"/>
              <a:defRPr/>
            </a:lvl9pPr>
          </a:lstStyle>
          <a:p>
            <a:endParaRPr/>
          </a:p>
        </p:txBody>
      </p:sp>
      <p:cxnSp>
        <p:nvCxnSpPr>
          <p:cNvPr id="232" name="Google Shape;232;p50"/>
          <p:cNvCxnSpPr/>
          <p:nvPr/>
        </p:nvCxnSpPr>
        <p:spPr>
          <a:xfrm>
            <a:off x="431800" y="1557338"/>
            <a:ext cx="11176000" cy="0"/>
          </a:xfrm>
          <a:prstGeom prst="straightConnector1">
            <a:avLst/>
          </a:prstGeom>
          <a:noFill/>
          <a:ln w="25400" cap="flat" cmpd="sng">
            <a:solidFill>
              <a:srgbClr val="E54B2E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33" name="Google Shape;233;p50"/>
          <p:cNvSpPr txBox="1">
            <a:spLocks noGrp="1"/>
          </p:cNvSpPr>
          <p:nvPr>
            <p:ph type="title"/>
          </p:nvPr>
        </p:nvSpPr>
        <p:spPr>
          <a:xfrm>
            <a:off x="1871531" y="260648"/>
            <a:ext cx="9793088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50"/>
          <p:cNvSpPr txBox="1">
            <a:spLocks noGrp="1"/>
          </p:cNvSpPr>
          <p:nvPr>
            <p:ph type="body" idx="3"/>
          </p:nvPr>
        </p:nvSpPr>
        <p:spPr>
          <a:xfrm>
            <a:off x="1871531" y="1052739"/>
            <a:ext cx="9793088" cy="432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833C2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833C2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833C2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833C2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cxnSp>
        <p:nvCxnSpPr>
          <p:cNvPr id="235" name="Google Shape;235;p50"/>
          <p:cNvCxnSpPr/>
          <p:nvPr/>
        </p:nvCxnSpPr>
        <p:spPr>
          <a:xfrm rot="10800000" flipH="1">
            <a:off x="431372" y="5300665"/>
            <a:ext cx="11151029" cy="545"/>
          </a:xfrm>
          <a:prstGeom prst="straightConnector1">
            <a:avLst/>
          </a:prstGeom>
          <a:noFill/>
          <a:ln w="127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36" name="Google Shape;236;p50"/>
          <p:cNvCxnSpPr/>
          <p:nvPr/>
        </p:nvCxnSpPr>
        <p:spPr>
          <a:xfrm>
            <a:off x="431800" y="1557338"/>
            <a:ext cx="11176000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37" name="Google Shape;237;p50"/>
          <p:cNvSpPr/>
          <p:nvPr/>
        </p:nvSpPr>
        <p:spPr>
          <a:xfrm>
            <a:off x="431372" y="260648"/>
            <a:ext cx="1248139" cy="648072"/>
          </a:xfrm>
          <a:custGeom>
            <a:avLst/>
            <a:gdLst/>
            <a:ahLst/>
            <a:cxnLst/>
            <a:rect l="l" t="t" r="r" b="b"/>
            <a:pathLst>
              <a:path w="1392424" h="938489" extrusionOk="0">
                <a:moveTo>
                  <a:pt x="1295314" y="469391"/>
                </a:moveTo>
                <a:cubicBezTo>
                  <a:pt x="1295314" y="459450"/>
                  <a:pt x="1287255" y="451391"/>
                  <a:pt x="1277314" y="451391"/>
                </a:cubicBezTo>
                <a:cubicBezTo>
                  <a:pt x="1267373" y="451391"/>
                  <a:pt x="1259314" y="459450"/>
                  <a:pt x="1259314" y="469391"/>
                </a:cubicBezTo>
                <a:cubicBezTo>
                  <a:pt x="1259314" y="479332"/>
                  <a:pt x="1267373" y="487391"/>
                  <a:pt x="1277314" y="487391"/>
                </a:cubicBezTo>
                <a:cubicBezTo>
                  <a:pt x="1287255" y="487391"/>
                  <a:pt x="1295314" y="479332"/>
                  <a:pt x="1295314" y="469391"/>
                </a:cubicBezTo>
                <a:close/>
                <a:moveTo>
                  <a:pt x="1392424" y="469218"/>
                </a:moveTo>
                <a:cubicBezTo>
                  <a:pt x="1392334" y="483385"/>
                  <a:pt x="1386153" y="497714"/>
                  <a:pt x="1374149" y="525960"/>
                </a:cubicBezTo>
                <a:lnTo>
                  <a:pt x="1186436" y="900103"/>
                </a:lnTo>
                <a:cubicBezTo>
                  <a:pt x="1171327" y="925990"/>
                  <a:pt x="1146925" y="938783"/>
                  <a:pt x="1129053" y="938484"/>
                </a:cubicBezTo>
                <a:lnTo>
                  <a:pt x="50632" y="938484"/>
                </a:lnTo>
                <a:cubicBezTo>
                  <a:pt x="20331" y="938212"/>
                  <a:pt x="1426" y="912737"/>
                  <a:pt x="1613" y="882231"/>
                </a:cubicBezTo>
                <a:cubicBezTo>
                  <a:pt x="686" y="790236"/>
                  <a:pt x="2" y="199683"/>
                  <a:pt x="2" y="52799"/>
                </a:cubicBezTo>
                <a:cubicBezTo>
                  <a:pt x="-155" y="23596"/>
                  <a:pt x="13873" y="584"/>
                  <a:pt x="47816" y="0"/>
                </a:cubicBezTo>
                <a:lnTo>
                  <a:pt x="1128800" y="1395"/>
                </a:lnTo>
                <a:cubicBezTo>
                  <a:pt x="1149387" y="2504"/>
                  <a:pt x="1177678" y="19018"/>
                  <a:pt x="1188597" y="39427"/>
                </a:cubicBezTo>
                <a:lnTo>
                  <a:pt x="1374149" y="413454"/>
                </a:lnTo>
                <a:cubicBezTo>
                  <a:pt x="1386513" y="441048"/>
                  <a:pt x="1392514" y="455051"/>
                  <a:pt x="1392424" y="4692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238" name="Google Shape;238;p50"/>
          <p:cNvSpPr/>
          <p:nvPr/>
        </p:nvSpPr>
        <p:spPr>
          <a:xfrm>
            <a:off x="527381" y="5445224"/>
            <a:ext cx="3456384" cy="1080120"/>
          </a:xfrm>
          <a:custGeom>
            <a:avLst/>
            <a:gdLst/>
            <a:ahLst/>
            <a:cxnLst/>
            <a:rect l="l" t="t" r="r" b="b"/>
            <a:pathLst>
              <a:path w="1642872" h="639671" extrusionOk="0">
                <a:moveTo>
                  <a:pt x="821436" y="90062"/>
                </a:moveTo>
                <a:cubicBezTo>
                  <a:pt x="811495" y="90062"/>
                  <a:pt x="803436" y="98121"/>
                  <a:pt x="803436" y="108062"/>
                </a:cubicBezTo>
                <a:cubicBezTo>
                  <a:pt x="803436" y="118003"/>
                  <a:pt x="811495" y="126062"/>
                  <a:pt x="821436" y="126062"/>
                </a:cubicBezTo>
                <a:cubicBezTo>
                  <a:pt x="831377" y="126062"/>
                  <a:pt x="839436" y="118003"/>
                  <a:pt x="839436" y="108062"/>
                </a:cubicBezTo>
                <a:cubicBezTo>
                  <a:pt x="839436" y="98121"/>
                  <a:pt x="831377" y="90062"/>
                  <a:pt x="821436" y="90062"/>
                </a:cubicBezTo>
                <a:close/>
                <a:moveTo>
                  <a:pt x="821436" y="0"/>
                </a:moveTo>
                <a:cubicBezTo>
                  <a:pt x="970129" y="0"/>
                  <a:pt x="1109594" y="14397"/>
                  <a:pt x="1229606" y="41013"/>
                </a:cubicBezTo>
                <a:lnTo>
                  <a:pt x="1549929" y="41013"/>
                </a:lnTo>
                <a:cubicBezTo>
                  <a:pt x="1601260" y="41013"/>
                  <a:pt x="1642872" y="82625"/>
                  <a:pt x="1642872" y="133956"/>
                </a:cubicBezTo>
                <a:lnTo>
                  <a:pt x="1642872" y="299329"/>
                </a:lnTo>
                <a:lnTo>
                  <a:pt x="1642872" y="340342"/>
                </a:lnTo>
                <a:lnTo>
                  <a:pt x="1642872" y="505715"/>
                </a:lnTo>
                <a:cubicBezTo>
                  <a:pt x="1642872" y="557046"/>
                  <a:pt x="1601260" y="598658"/>
                  <a:pt x="1549929" y="598658"/>
                </a:cubicBezTo>
                <a:lnTo>
                  <a:pt x="1229606" y="598658"/>
                </a:lnTo>
                <a:cubicBezTo>
                  <a:pt x="1109594" y="625275"/>
                  <a:pt x="970129" y="639671"/>
                  <a:pt x="821436" y="639671"/>
                </a:cubicBezTo>
                <a:cubicBezTo>
                  <a:pt x="672743" y="639671"/>
                  <a:pt x="533278" y="625275"/>
                  <a:pt x="413267" y="598658"/>
                </a:cubicBezTo>
                <a:lnTo>
                  <a:pt x="92943" y="598658"/>
                </a:lnTo>
                <a:cubicBezTo>
                  <a:pt x="41612" y="598658"/>
                  <a:pt x="0" y="557046"/>
                  <a:pt x="0" y="505715"/>
                </a:cubicBezTo>
                <a:lnTo>
                  <a:pt x="0" y="340342"/>
                </a:lnTo>
                <a:lnTo>
                  <a:pt x="0" y="299329"/>
                </a:lnTo>
                <a:lnTo>
                  <a:pt x="0" y="133956"/>
                </a:lnTo>
                <a:cubicBezTo>
                  <a:pt x="0" y="82625"/>
                  <a:pt x="41612" y="41013"/>
                  <a:pt x="92943" y="41013"/>
                </a:cubicBezTo>
                <a:lnTo>
                  <a:pt x="413267" y="41013"/>
                </a:lnTo>
                <a:cubicBezTo>
                  <a:pt x="533278" y="14397"/>
                  <a:pt x="672743" y="0"/>
                  <a:pt x="82143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eux contenus">
  <p:cSld name="Deux contenus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0" name="Google Shape;240;p51"/>
          <p:cNvCxnSpPr/>
          <p:nvPr/>
        </p:nvCxnSpPr>
        <p:spPr>
          <a:xfrm>
            <a:off x="508000" y="1327150"/>
            <a:ext cx="11176000" cy="0"/>
          </a:xfrm>
          <a:prstGeom prst="straightConnector1">
            <a:avLst/>
          </a:prstGeom>
          <a:noFill/>
          <a:ln w="25400" cap="flat" cmpd="sng">
            <a:solidFill>
              <a:srgbClr val="E54B2E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41" name="Google Shape;241;p51"/>
          <p:cNvSpPr txBox="1">
            <a:spLocks noGrp="1"/>
          </p:cNvSpPr>
          <p:nvPr>
            <p:ph type="body" idx="1"/>
          </p:nvPr>
        </p:nvSpPr>
        <p:spPr>
          <a:xfrm>
            <a:off x="508000" y="1608138"/>
            <a:ext cx="5486400" cy="4701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•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–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*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*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3C21"/>
              </a:buClr>
              <a:buSzPts val="1800"/>
              <a:buFont typeface="Arial"/>
              <a:buChar char="*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3C21"/>
              </a:buClr>
              <a:buSzPts val="1800"/>
              <a:buFont typeface="Arial"/>
              <a:buChar char="*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3C21"/>
              </a:buClr>
              <a:buSzPts val="1800"/>
              <a:buFont typeface="Arial"/>
              <a:buChar char="*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3C21"/>
              </a:buClr>
              <a:buSzPts val="1800"/>
              <a:buFont typeface="Arial"/>
              <a:buChar char="*"/>
              <a:defRPr sz="1800"/>
            </a:lvl9pPr>
          </a:lstStyle>
          <a:p>
            <a:endParaRPr/>
          </a:p>
        </p:txBody>
      </p:sp>
      <p:sp>
        <p:nvSpPr>
          <p:cNvPr id="242" name="Google Shape;242;p51"/>
          <p:cNvSpPr txBox="1">
            <a:spLocks noGrp="1"/>
          </p:cNvSpPr>
          <p:nvPr>
            <p:ph type="body" idx="2"/>
          </p:nvPr>
        </p:nvSpPr>
        <p:spPr>
          <a:xfrm>
            <a:off x="6197600" y="1608138"/>
            <a:ext cx="5486400" cy="4701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•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–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*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*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3C21"/>
              </a:buClr>
              <a:buSzPts val="1800"/>
              <a:buFont typeface="Arial"/>
              <a:buChar char="*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3C21"/>
              </a:buClr>
              <a:buSzPts val="1800"/>
              <a:buFont typeface="Arial"/>
              <a:buChar char="*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3C21"/>
              </a:buClr>
              <a:buSzPts val="1800"/>
              <a:buFont typeface="Arial"/>
              <a:buChar char="*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3C21"/>
              </a:buClr>
              <a:buSzPts val="1800"/>
              <a:buFont typeface="Arial"/>
              <a:buChar char="*"/>
              <a:defRPr sz="1800"/>
            </a:lvl9pPr>
          </a:lstStyle>
          <a:p>
            <a:endParaRPr/>
          </a:p>
        </p:txBody>
      </p:sp>
      <p:sp>
        <p:nvSpPr>
          <p:cNvPr id="243" name="Google Shape;243;p51"/>
          <p:cNvSpPr txBox="1">
            <a:spLocks noGrp="1"/>
          </p:cNvSpPr>
          <p:nvPr>
            <p:ph type="title"/>
          </p:nvPr>
        </p:nvSpPr>
        <p:spPr>
          <a:xfrm>
            <a:off x="1871532" y="188640"/>
            <a:ext cx="9889099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44" name="Google Shape;244;p51"/>
          <p:cNvCxnSpPr/>
          <p:nvPr/>
        </p:nvCxnSpPr>
        <p:spPr>
          <a:xfrm>
            <a:off x="508000" y="1327150"/>
            <a:ext cx="11176000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45" name="Google Shape;245;p51"/>
          <p:cNvSpPr/>
          <p:nvPr/>
        </p:nvSpPr>
        <p:spPr>
          <a:xfrm>
            <a:off x="431372" y="260648"/>
            <a:ext cx="1248139" cy="648072"/>
          </a:xfrm>
          <a:custGeom>
            <a:avLst/>
            <a:gdLst/>
            <a:ahLst/>
            <a:cxnLst/>
            <a:rect l="l" t="t" r="r" b="b"/>
            <a:pathLst>
              <a:path w="1392424" h="938489" extrusionOk="0">
                <a:moveTo>
                  <a:pt x="1295314" y="469391"/>
                </a:moveTo>
                <a:cubicBezTo>
                  <a:pt x="1295314" y="459450"/>
                  <a:pt x="1287255" y="451391"/>
                  <a:pt x="1277314" y="451391"/>
                </a:cubicBezTo>
                <a:cubicBezTo>
                  <a:pt x="1267373" y="451391"/>
                  <a:pt x="1259314" y="459450"/>
                  <a:pt x="1259314" y="469391"/>
                </a:cubicBezTo>
                <a:cubicBezTo>
                  <a:pt x="1259314" y="479332"/>
                  <a:pt x="1267373" y="487391"/>
                  <a:pt x="1277314" y="487391"/>
                </a:cubicBezTo>
                <a:cubicBezTo>
                  <a:pt x="1287255" y="487391"/>
                  <a:pt x="1295314" y="479332"/>
                  <a:pt x="1295314" y="469391"/>
                </a:cubicBezTo>
                <a:close/>
                <a:moveTo>
                  <a:pt x="1392424" y="469218"/>
                </a:moveTo>
                <a:cubicBezTo>
                  <a:pt x="1392334" y="483385"/>
                  <a:pt x="1386153" y="497714"/>
                  <a:pt x="1374149" y="525960"/>
                </a:cubicBezTo>
                <a:lnTo>
                  <a:pt x="1186436" y="900103"/>
                </a:lnTo>
                <a:cubicBezTo>
                  <a:pt x="1171327" y="925990"/>
                  <a:pt x="1146925" y="938783"/>
                  <a:pt x="1129053" y="938484"/>
                </a:cubicBezTo>
                <a:lnTo>
                  <a:pt x="50632" y="938484"/>
                </a:lnTo>
                <a:cubicBezTo>
                  <a:pt x="20331" y="938212"/>
                  <a:pt x="1426" y="912737"/>
                  <a:pt x="1613" y="882231"/>
                </a:cubicBezTo>
                <a:cubicBezTo>
                  <a:pt x="686" y="790236"/>
                  <a:pt x="2" y="199683"/>
                  <a:pt x="2" y="52799"/>
                </a:cubicBezTo>
                <a:cubicBezTo>
                  <a:pt x="-155" y="23596"/>
                  <a:pt x="13873" y="584"/>
                  <a:pt x="47816" y="0"/>
                </a:cubicBezTo>
                <a:lnTo>
                  <a:pt x="1128800" y="1395"/>
                </a:lnTo>
                <a:cubicBezTo>
                  <a:pt x="1149387" y="2504"/>
                  <a:pt x="1177678" y="19018"/>
                  <a:pt x="1188597" y="39427"/>
                </a:cubicBezTo>
                <a:lnTo>
                  <a:pt x="1374149" y="413454"/>
                </a:lnTo>
                <a:cubicBezTo>
                  <a:pt x="1386513" y="441048"/>
                  <a:pt x="1392514" y="455051"/>
                  <a:pt x="1392424" y="4692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eux contenus (3)">
  <p:cSld name="Deux contenus (3)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53"/>
          <p:cNvSpPr/>
          <p:nvPr/>
        </p:nvSpPr>
        <p:spPr>
          <a:xfrm rot="10800000">
            <a:off x="7536160" y="1988840"/>
            <a:ext cx="3744416" cy="3528392"/>
          </a:xfrm>
          <a:custGeom>
            <a:avLst/>
            <a:gdLst/>
            <a:ahLst/>
            <a:cxnLst/>
            <a:rect l="l" t="t" r="r" b="b"/>
            <a:pathLst>
              <a:path w="1303728" h="1307339" extrusionOk="0">
                <a:moveTo>
                  <a:pt x="1168033" y="1307339"/>
                </a:moveTo>
                <a:lnTo>
                  <a:pt x="137121" y="1307339"/>
                </a:lnTo>
                <a:lnTo>
                  <a:pt x="1426" y="1171644"/>
                </a:lnTo>
                <a:lnTo>
                  <a:pt x="1426" y="868617"/>
                </a:lnTo>
                <a:lnTo>
                  <a:pt x="0" y="868617"/>
                </a:lnTo>
                <a:lnTo>
                  <a:pt x="0" y="135695"/>
                </a:lnTo>
                <a:lnTo>
                  <a:pt x="135695" y="0"/>
                </a:lnTo>
                <a:lnTo>
                  <a:pt x="1166607" y="0"/>
                </a:lnTo>
                <a:lnTo>
                  <a:pt x="1302302" y="135695"/>
                </a:lnTo>
                <a:lnTo>
                  <a:pt x="1302302" y="438722"/>
                </a:lnTo>
                <a:lnTo>
                  <a:pt x="1303728" y="438722"/>
                </a:lnTo>
                <a:lnTo>
                  <a:pt x="1303728" y="117164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cxnSp>
        <p:nvCxnSpPr>
          <p:cNvPr id="248" name="Google Shape;248;p53"/>
          <p:cNvCxnSpPr/>
          <p:nvPr/>
        </p:nvCxnSpPr>
        <p:spPr>
          <a:xfrm>
            <a:off x="508000" y="1327150"/>
            <a:ext cx="11176000" cy="0"/>
          </a:xfrm>
          <a:prstGeom prst="straightConnector1">
            <a:avLst/>
          </a:prstGeom>
          <a:noFill/>
          <a:ln w="25400" cap="flat" cmpd="sng">
            <a:solidFill>
              <a:srgbClr val="E54B2E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49" name="Google Shape;249;p53"/>
          <p:cNvSpPr txBox="1">
            <a:spLocks noGrp="1"/>
          </p:cNvSpPr>
          <p:nvPr>
            <p:ph type="body" idx="1"/>
          </p:nvPr>
        </p:nvSpPr>
        <p:spPr>
          <a:xfrm>
            <a:off x="508000" y="1608138"/>
            <a:ext cx="6596112" cy="4701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•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–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*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*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3C21"/>
              </a:buClr>
              <a:buSzPts val="1800"/>
              <a:buFont typeface="Arial"/>
              <a:buChar char="*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3C21"/>
              </a:buClr>
              <a:buSzPts val="1800"/>
              <a:buFont typeface="Arial"/>
              <a:buChar char="*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3C21"/>
              </a:buClr>
              <a:buSzPts val="1800"/>
              <a:buFont typeface="Arial"/>
              <a:buChar char="*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3C21"/>
              </a:buClr>
              <a:buSzPts val="1800"/>
              <a:buFont typeface="Arial"/>
              <a:buChar char="*"/>
              <a:defRPr sz="1800"/>
            </a:lvl9pPr>
          </a:lstStyle>
          <a:p>
            <a:endParaRPr/>
          </a:p>
        </p:txBody>
      </p:sp>
      <p:sp>
        <p:nvSpPr>
          <p:cNvPr id="250" name="Google Shape;250;p53"/>
          <p:cNvSpPr txBox="1">
            <a:spLocks noGrp="1"/>
          </p:cNvSpPr>
          <p:nvPr>
            <p:ph type="body" idx="2"/>
          </p:nvPr>
        </p:nvSpPr>
        <p:spPr>
          <a:xfrm>
            <a:off x="7656175" y="2204864"/>
            <a:ext cx="3432381" cy="3096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>
                <a:solidFill>
                  <a:schemeClr val="lt1"/>
                </a:solidFill>
              </a:defRPr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>
                <a:solidFill>
                  <a:schemeClr val="lt1"/>
                </a:solidFill>
              </a:defRPr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*"/>
              <a:defRPr sz="1800">
                <a:solidFill>
                  <a:schemeClr val="lt1"/>
                </a:solidFill>
              </a:defRPr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*"/>
              <a:defRPr sz="18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3C21"/>
              </a:buClr>
              <a:buSzPts val="1800"/>
              <a:buFont typeface="Arial"/>
              <a:buChar char="*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3C21"/>
              </a:buClr>
              <a:buSzPts val="1800"/>
              <a:buFont typeface="Arial"/>
              <a:buChar char="*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3C21"/>
              </a:buClr>
              <a:buSzPts val="1800"/>
              <a:buFont typeface="Arial"/>
              <a:buChar char="*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3C21"/>
              </a:buClr>
              <a:buSzPts val="1800"/>
              <a:buFont typeface="Arial"/>
              <a:buChar char="*"/>
              <a:defRPr sz="1800"/>
            </a:lvl9pPr>
          </a:lstStyle>
          <a:p>
            <a:endParaRPr/>
          </a:p>
        </p:txBody>
      </p:sp>
      <p:sp>
        <p:nvSpPr>
          <p:cNvPr id="251" name="Google Shape;251;p53"/>
          <p:cNvSpPr txBox="1">
            <a:spLocks noGrp="1"/>
          </p:cNvSpPr>
          <p:nvPr>
            <p:ph type="title"/>
          </p:nvPr>
        </p:nvSpPr>
        <p:spPr>
          <a:xfrm>
            <a:off x="1871532" y="188640"/>
            <a:ext cx="9889099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52" name="Google Shape;252;p53"/>
          <p:cNvCxnSpPr/>
          <p:nvPr/>
        </p:nvCxnSpPr>
        <p:spPr>
          <a:xfrm>
            <a:off x="508000" y="1327150"/>
            <a:ext cx="11176000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53" name="Google Shape;253;p53"/>
          <p:cNvSpPr/>
          <p:nvPr/>
        </p:nvSpPr>
        <p:spPr>
          <a:xfrm>
            <a:off x="431372" y="260648"/>
            <a:ext cx="1248139" cy="648072"/>
          </a:xfrm>
          <a:custGeom>
            <a:avLst/>
            <a:gdLst/>
            <a:ahLst/>
            <a:cxnLst/>
            <a:rect l="l" t="t" r="r" b="b"/>
            <a:pathLst>
              <a:path w="1392424" h="938489" extrusionOk="0">
                <a:moveTo>
                  <a:pt x="1295314" y="469391"/>
                </a:moveTo>
                <a:cubicBezTo>
                  <a:pt x="1295314" y="459450"/>
                  <a:pt x="1287255" y="451391"/>
                  <a:pt x="1277314" y="451391"/>
                </a:cubicBezTo>
                <a:cubicBezTo>
                  <a:pt x="1267373" y="451391"/>
                  <a:pt x="1259314" y="459450"/>
                  <a:pt x="1259314" y="469391"/>
                </a:cubicBezTo>
                <a:cubicBezTo>
                  <a:pt x="1259314" y="479332"/>
                  <a:pt x="1267373" y="487391"/>
                  <a:pt x="1277314" y="487391"/>
                </a:cubicBezTo>
                <a:cubicBezTo>
                  <a:pt x="1287255" y="487391"/>
                  <a:pt x="1295314" y="479332"/>
                  <a:pt x="1295314" y="469391"/>
                </a:cubicBezTo>
                <a:close/>
                <a:moveTo>
                  <a:pt x="1392424" y="469218"/>
                </a:moveTo>
                <a:cubicBezTo>
                  <a:pt x="1392334" y="483385"/>
                  <a:pt x="1386153" y="497714"/>
                  <a:pt x="1374149" y="525960"/>
                </a:cubicBezTo>
                <a:lnTo>
                  <a:pt x="1186436" y="900103"/>
                </a:lnTo>
                <a:cubicBezTo>
                  <a:pt x="1171327" y="925990"/>
                  <a:pt x="1146925" y="938783"/>
                  <a:pt x="1129053" y="938484"/>
                </a:cubicBezTo>
                <a:lnTo>
                  <a:pt x="50632" y="938484"/>
                </a:lnTo>
                <a:cubicBezTo>
                  <a:pt x="20331" y="938212"/>
                  <a:pt x="1426" y="912737"/>
                  <a:pt x="1613" y="882231"/>
                </a:cubicBezTo>
                <a:cubicBezTo>
                  <a:pt x="686" y="790236"/>
                  <a:pt x="2" y="199683"/>
                  <a:pt x="2" y="52799"/>
                </a:cubicBezTo>
                <a:cubicBezTo>
                  <a:pt x="-155" y="23596"/>
                  <a:pt x="13873" y="584"/>
                  <a:pt x="47816" y="0"/>
                </a:cubicBezTo>
                <a:lnTo>
                  <a:pt x="1128800" y="1395"/>
                </a:lnTo>
                <a:cubicBezTo>
                  <a:pt x="1149387" y="2504"/>
                  <a:pt x="1177678" y="19018"/>
                  <a:pt x="1188597" y="39427"/>
                </a:cubicBezTo>
                <a:lnTo>
                  <a:pt x="1374149" y="413454"/>
                </a:lnTo>
                <a:cubicBezTo>
                  <a:pt x="1386513" y="441048"/>
                  <a:pt x="1392514" y="455051"/>
                  <a:pt x="1392424" y="4692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aison">
  <p:cSld name="Comparaison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54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  <a:defRPr sz="2400"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33C2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33C2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33C2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33C2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256" name="Google Shape;256;p54"/>
          <p:cNvSpPr txBox="1">
            <a:spLocks noGrp="1"/>
          </p:cNvSpPr>
          <p:nvPr>
            <p:ph type="body" idx="2"/>
          </p:nvPr>
        </p:nvSpPr>
        <p:spPr>
          <a:xfrm>
            <a:off x="609600" y="2276874"/>
            <a:ext cx="5386917" cy="384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–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*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*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33C21"/>
              </a:buClr>
              <a:buSzPts val="1600"/>
              <a:buFont typeface="Arial"/>
              <a:buChar char="*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33C21"/>
              </a:buClr>
              <a:buSzPts val="1600"/>
              <a:buFont typeface="Arial"/>
              <a:buChar char="*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33C21"/>
              </a:buClr>
              <a:buSzPts val="1600"/>
              <a:buFont typeface="Arial"/>
              <a:buChar char="*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33C21"/>
              </a:buClr>
              <a:buSzPts val="1600"/>
              <a:buFont typeface="Arial"/>
              <a:buChar char="*"/>
              <a:defRPr sz="1600"/>
            </a:lvl9pPr>
          </a:lstStyle>
          <a:p>
            <a:endParaRPr/>
          </a:p>
        </p:txBody>
      </p:sp>
      <p:sp>
        <p:nvSpPr>
          <p:cNvPr id="257" name="Google Shape;257;p54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  <a:defRPr sz="2400"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33C2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33C2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33C2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33C2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258" name="Google Shape;258;p54"/>
          <p:cNvSpPr txBox="1">
            <a:spLocks noGrp="1"/>
          </p:cNvSpPr>
          <p:nvPr>
            <p:ph type="body" idx="4"/>
          </p:nvPr>
        </p:nvSpPr>
        <p:spPr>
          <a:xfrm>
            <a:off x="6193369" y="2276874"/>
            <a:ext cx="5389033" cy="384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–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*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*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33C21"/>
              </a:buClr>
              <a:buSzPts val="1600"/>
              <a:buFont typeface="Arial"/>
              <a:buChar char="*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33C21"/>
              </a:buClr>
              <a:buSzPts val="1600"/>
              <a:buFont typeface="Arial"/>
              <a:buChar char="*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33C21"/>
              </a:buClr>
              <a:buSzPts val="1600"/>
              <a:buFont typeface="Arial"/>
              <a:buChar char="*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33C21"/>
              </a:buClr>
              <a:buSzPts val="1600"/>
              <a:buFont typeface="Arial"/>
              <a:buChar char="*"/>
              <a:defRPr sz="1600"/>
            </a:lvl9pPr>
          </a:lstStyle>
          <a:p>
            <a:endParaRPr/>
          </a:p>
        </p:txBody>
      </p:sp>
      <p:cxnSp>
        <p:nvCxnSpPr>
          <p:cNvPr id="259" name="Google Shape;259;p54"/>
          <p:cNvCxnSpPr/>
          <p:nvPr/>
        </p:nvCxnSpPr>
        <p:spPr>
          <a:xfrm>
            <a:off x="508000" y="1327150"/>
            <a:ext cx="11176000" cy="0"/>
          </a:xfrm>
          <a:prstGeom prst="straightConnector1">
            <a:avLst/>
          </a:prstGeom>
          <a:noFill/>
          <a:ln w="25400" cap="flat" cmpd="sng">
            <a:solidFill>
              <a:srgbClr val="E54B2E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60" name="Google Shape;260;p54"/>
          <p:cNvSpPr txBox="1">
            <a:spLocks noGrp="1"/>
          </p:cNvSpPr>
          <p:nvPr>
            <p:ph type="title"/>
          </p:nvPr>
        </p:nvSpPr>
        <p:spPr>
          <a:xfrm>
            <a:off x="1871532" y="188640"/>
            <a:ext cx="9889099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61" name="Google Shape;261;p54"/>
          <p:cNvCxnSpPr/>
          <p:nvPr/>
        </p:nvCxnSpPr>
        <p:spPr>
          <a:xfrm>
            <a:off x="508000" y="1327150"/>
            <a:ext cx="11176000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62" name="Google Shape;262;p54"/>
          <p:cNvSpPr/>
          <p:nvPr/>
        </p:nvSpPr>
        <p:spPr>
          <a:xfrm>
            <a:off x="431372" y="260648"/>
            <a:ext cx="1248139" cy="648072"/>
          </a:xfrm>
          <a:custGeom>
            <a:avLst/>
            <a:gdLst/>
            <a:ahLst/>
            <a:cxnLst/>
            <a:rect l="l" t="t" r="r" b="b"/>
            <a:pathLst>
              <a:path w="1392424" h="938489" extrusionOk="0">
                <a:moveTo>
                  <a:pt x="1295314" y="469391"/>
                </a:moveTo>
                <a:cubicBezTo>
                  <a:pt x="1295314" y="459450"/>
                  <a:pt x="1287255" y="451391"/>
                  <a:pt x="1277314" y="451391"/>
                </a:cubicBezTo>
                <a:cubicBezTo>
                  <a:pt x="1267373" y="451391"/>
                  <a:pt x="1259314" y="459450"/>
                  <a:pt x="1259314" y="469391"/>
                </a:cubicBezTo>
                <a:cubicBezTo>
                  <a:pt x="1259314" y="479332"/>
                  <a:pt x="1267373" y="487391"/>
                  <a:pt x="1277314" y="487391"/>
                </a:cubicBezTo>
                <a:cubicBezTo>
                  <a:pt x="1287255" y="487391"/>
                  <a:pt x="1295314" y="479332"/>
                  <a:pt x="1295314" y="469391"/>
                </a:cubicBezTo>
                <a:close/>
                <a:moveTo>
                  <a:pt x="1392424" y="469218"/>
                </a:moveTo>
                <a:cubicBezTo>
                  <a:pt x="1392334" y="483385"/>
                  <a:pt x="1386153" y="497714"/>
                  <a:pt x="1374149" y="525960"/>
                </a:cubicBezTo>
                <a:lnTo>
                  <a:pt x="1186436" y="900103"/>
                </a:lnTo>
                <a:cubicBezTo>
                  <a:pt x="1171327" y="925990"/>
                  <a:pt x="1146925" y="938783"/>
                  <a:pt x="1129053" y="938484"/>
                </a:cubicBezTo>
                <a:lnTo>
                  <a:pt x="50632" y="938484"/>
                </a:lnTo>
                <a:cubicBezTo>
                  <a:pt x="20331" y="938212"/>
                  <a:pt x="1426" y="912737"/>
                  <a:pt x="1613" y="882231"/>
                </a:cubicBezTo>
                <a:cubicBezTo>
                  <a:pt x="686" y="790236"/>
                  <a:pt x="2" y="199683"/>
                  <a:pt x="2" y="52799"/>
                </a:cubicBezTo>
                <a:cubicBezTo>
                  <a:pt x="-155" y="23596"/>
                  <a:pt x="13873" y="584"/>
                  <a:pt x="47816" y="0"/>
                </a:cubicBezTo>
                <a:lnTo>
                  <a:pt x="1128800" y="1395"/>
                </a:lnTo>
                <a:cubicBezTo>
                  <a:pt x="1149387" y="2504"/>
                  <a:pt x="1177678" y="19018"/>
                  <a:pt x="1188597" y="39427"/>
                </a:cubicBezTo>
                <a:lnTo>
                  <a:pt x="1374149" y="413454"/>
                </a:lnTo>
                <a:cubicBezTo>
                  <a:pt x="1386513" y="441048"/>
                  <a:pt x="1392514" y="455051"/>
                  <a:pt x="1392424" y="4692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age de garde Sulvopastoralisme">
  <p:cSld name="Page de garde Sulvopastoralism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27" descr="©JB-PNRGC_sylvopastoralisme_01_couverture.jpg"/>
          <p:cNvPicPr preferRelativeResize="0"/>
          <p:nvPr/>
        </p:nvPicPr>
        <p:blipFill rotWithShape="1">
          <a:blip r:embed="rId2">
            <a:alphaModFix/>
          </a:blip>
          <a:srcRect t="19549" b="6893"/>
          <a:stretch/>
        </p:blipFill>
        <p:spPr>
          <a:xfrm>
            <a:off x="9293" y="0"/>
            <a:ext cx="12192000" cy="5044476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27"/>
          <p:cNvSpPr/>
          <p:nvPr/>
        </p:nvSpPr>
        <p:spPr>
          <a:xfrm rot="5400000">
            <a:off x="-828601" y="1700810"/>
            <a:ext cx="6120682" cy="3528392"/>
          </a:xfrm>
          <a:custGeom>
            <a:avLst/>
            <a:gdLst/>
            <a:ahLst/>
            <a:cxnLst/>
            <a:rect l="l" t="t" r="r" b="b"/>
            <a:pathLst>
              <a:path w="6165436" h="3605120" extrusionOk="0">
                <a:moveTo>
                  <a:pt x="693" y="202759"/>
                </a:moveTo>
                <a:cubicBezTo>
                  <a:pt x="0" y="90613"/>
                  <a:pt x="61821" y="2242"/>
                  <a:pt x="211403" y="0"/>
                </a:cubicBezTo>
                <a:lnTo>
                  <a:pt x="4975227" y="5356"/>
                </a:lnTo>
                <a:cubicBezTo>
                  <a:pt x="5065953" y="9614"/>
                  <a:pt x="5190629" y="73032"/>
                  <a:pt x="5238752" y="151406"/>
                </a:cubicBezTo>
                <a:lnTo>
                  <a:pt x="6056466" y="1587747"/>
                </a:lnTo>
                <a:cubicBezTo>
                  <a:pt x="6165436" y="1799679"/>
                  <a:pt x="6162263" y="1802854"/>
                  <a:pt x="6056466" y="2019795"/>
                </a:cubicBezTo>
                <a:lnTo>
                  <a:pt x="5229227" y="3456581"/>
                </a:lnTo>
                <a:cubicBezTo>
                  <a:pt x="5162644" y="3555991"/>
                  <a:pt x="5055105" y="3605120"/>
                  <a:pt x="4976343" y="3603970"/>
                </a:cubicBezTo>
                <a:lnTo>
                  <a:pt x="223815" y="3603971"/>
                </a:lnTo>
                <a:cubicBezTo>
                  <a:pt x="90280" y="3602925"/>
                  <a:pt x="6966" y="3505097"/>
                  <a:pt x="7791" y="3387947"/>
                </a:cubicBezTo>
                <a:cubicBezTo>
                  <a:pt x="3708" y="3034667"/>
                  <a:pt x="693" y="766822"/>
                  <a:pt x="693" y="20275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32" name="Google Shape;32;p27"/>
          <p:cNvSpPr/>
          <p:nvPr/>
        </p:nvSpPr>
        <p:spPr>
          <a:xfrm>
            <a:off x="4211961" y="404664"/>
            <a:ext cx="2736304" cy="1224136"/>
          </a:xfrm>
          <a:custGeom>
            <a:avLst/>
            <a:gdLst/>
            <a:ahLst/>
            <a:cxnLst/>
            <a:rect l="l" t="t" r="r" b="b"/>
            <a:pathLst>
              <a:path w="6165436" h="3605120" extrusionOk="0">
                <a:moveTo>
                  <a:pt x="693" y="202759"/>
                </a:moveTo>
                <a:cubicBezTo>
                  <a:pt x="0" y="90613"/>
                  <a:pt x="61821" y="2242"/>
                  <a:pt x="211403" y="0"/>
                </a:cubicBezTo>
                <a:lnTo>
                  <a:pt x="4975227" y="5356"/>
                </a:lnTo>
                <a:cubicBezTo>
                  <a:pt x="5065953" y="9614"/>
                  <a:pt x="5190629" y="73032"/>
                  <a:pt x="5238752" y="151406"/>
                </a:cubicBezTo>
                <a:lnTo>
                  <a:pt x="6056466" y="1587747"/>
                </a:lnTo>
                <a:cubicBezTo>
                  <a:pt x="6165436" y="1799679"/>
                  <a:pt x="6162263" y="1802854"/>
                  <a:pt x="6056466" y="2019795"/>
                </a:cubicBezTo>
                <a:lnTo>
                  <a:pt x="5229227" y="3456581"/>
                </a:lnTo>
                <a:cubicBezTo>
                  <a:pt x="5162644" y="3555991"/>
                  <a:pt x="5055105" y="3605120"/>
                  <a:pt x="4976343" y="3603970"/>
                </a:cubicBezTo>
                <a:lnTo>
                  <a:pt x="223815" y="3603971"/>
                </a:lnTo>
                <a:cubicBezTo>
                  <a:pt x="90280" y="3602925"/>
                  <a:pt x="6966" y="3505097"/>
                  <a:pt x="7791" y="3387947"/>
                </a:cubicBezTo>
                <a:cubicBezTo>
                  <a:pt x="3708" y="3034667"/>
                  <a:pt x="693" y="766822"/>
                  <a:pt x="693" y="20275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33" name="Google Shape;33;p27"/>
          <p:cNvSpPr/>
          <p:nvPr/>
        </p:nvSpPr>
        <p:spPr>
          <a:xfrm rot="5400000">
            <a:off x="4211960" y="1916833"/>
            <a:ext cx="1728192" cy="1584176"/>
          </a:xfrm>
          <a:custGeom>
            <a:avLst/>
            <a:gdLst/>
            <a:ahLst/>
            <a:cxnLst/>
            <a:rect l="l" t="t" r="r" b="b"/>
            <a:pathLst>
              <a:path w="1308305" h="1129921" extrusionOk="0">
                <a:moveTo>
                  <a:pt x="2" y="63035"/>
                </a:moveTo>
                <a:cubicBezTo>
                  <a:pt x="-194" y="28681"/>
                  <a:pt x="16873" y="1440"/>
                  <a:pt x="58033" y="0"/>
                </a:cubicBezTo>
                <a:lnTo>
                  <a:pt x="971914" y="1113"/>
                </a:lnTo>
                <a:cubicBezTo>
                  <a:pt x="998183" y="2449"/>
                  <a:pt x="1034283" y="22342"/>
                  <a:pt x="1048217" y="46926"/>
                </a:cubicBezTo>
                <a:lnTo>
                  <a:pt x="1284985" y="497473"/>
                </a:lnTo>
                <a:cubicBezTo>
                  <a:pt x="1316537" y="563951"/>
                  <a:pt x="1315618" y="564947"/>
                  <a:pt x="1284985" y="632996"/>
                </a:cubicBezTo>
                <a:lnTo>
                  <a:pt x="1045459" y="1083683"/>
                </a:lnTo>
                <a:cubicBezTo>
                  <a:pt x="1026180" y="1114866"/>
                  <a:pt x="995042" y="1130276"/>
                  <a:pt x="972237" y="1129915"/>
                </a:cubicBezTo>
                <a:lnTo>
                  <a:pt x="64601" y="1129916"/>
                </a:lnTo>
                <a:cubicBezTo>
                  <a:pt x="25939" y="1129586"/>
                  <a:pt x="1818" y="1098901"/>
                  <a:pt x="2057" y="1062155"/>
                </a:cubicBezTo>
                <a:cubicBezTo>
                  <a:pt x="875" y="951339"/>
                  <a:pt x="2" y="239969"/>
                  <a:pt x="2" y="63035"/>
                </a:cubicBezTo>
                <a:close/>
              </a:path>
            </a:pathLst>
          </a:custGeom>
          <a:solidFill>
            <a:srgbClr val="6B9E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cxnSp>
        <p:nvCxnSpPr>
          <p:cNvPr id="34" name="Google Shape;34;p27"/>
          <p:cNvCxnSpPr/>
          <p:nvPr/>
        </p:nvCxnSpPr>
        <p:spPr>
          <a:xfrm>
            <a:off x="611560" y="1916832"/>
            <a:ext cx="3240360" cy="0"/>
          </a:xfrm>
          <a:prstGeom prst="straightConnector1">
            <a:avLst/>
          </a:prstGeom>
          <a:noFill/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5" name="Google Shape;35;p27"/>
          <p:cNvSpPr txBox="1">
            <a:spLocks noGrp="1"/>
          </p:cNvSpPr>
          <p:nvPr>
            <p:ph type="title"/>
          </p:nvPr>
        </p:nvSpPr>
        <p:spPr>
          <a:xfrm>
            <a:off x="611560" y="1988840"/>
            <a:ext cx="3240360" cy="3528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6" name="Google Shape;36;p27" descr="logo_pnrgc_blanc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7429" y="1916832"/>
            <a:ext cx="997254" cy="1412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re seul">
  <p:cSld name="Titre seul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4" name="Google Shape;264;p55"/>
          <p:cNvCxnSpPr/>
          <p:nvPr/>
        </p:nvCxnSpPr>
        <p:spPr>
          <a:xfrm>
            <a:off x="508000" y="1327150"/>
            <a:ext cx="11176000" cy="0"/>
          </a:xfrm>
          <a:prstGeom prst="straightConnector1">
            <a:avLst/>
          </a:prstGeom>
          <a:noFill/>
          <a:ln w="25400" cap="flat" cmpd="sng">
            <a:solidFill>
              <a:srgbClr val="E54B2E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65" name="Google Shape;265;p55"/>
          <p:cNvSpPr txBox="1">
            <a:spLocks noGrp="1"/>
          </p:cNvSpPr>
          <p:nvPr>
            <p:ph type="title"/>
          </p:nvPr>
        </p:nvSpPr>
        <p:spPr>
          <a:xfrm>
            <a:off x="1871532" y="188640"/>
            <a:ext cx="9889099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66" name="Google Shape;266;p55"/>
          <p:cNvCxnSpPr/>
          <p:nvPr/>
        </p:nvCxnSpPr>
        <p:spPr>
          <a:xfrm>
            <a:off x="508000" y="1327150"/>
            <a:ext cx="11176000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67" name="Google Shape;267;p55"/>
          <p:cNvSpPr/>
          <p:nvPr/>
        </p:nvSpPr>
        <p:spPr>
          <a:xfrm>
            <a:off x="431372" y="260648"/>
            <a:ext cx="1248139" cy="648072"/>
          </a:xfrm>
          <a:custGeom>
            <a:avLst/>
            <a:gdLst/>
            <a:ahLst/>
            <a:cxnLst/>
            <a:rect l="l" t="t" r="r" b="b"/>
            <a:pathLst>
              <a:path w="1392424" h="938489" extrusionOk="0">
                <a:moveTo>
                  <a:pt x="1295314" y="469391"/>
                </a:moveTo>
                <a:cubicBezTo>
                  <a:pt x="1295314" y="459450"/>
                  <a:pt x="1287255" y="451391"/>
                  <a:pt x="1277314" y="451391"/>
                </a:cubicBezTo>
                <a:cubicBezTo>
                  <a:pt x="1267373" y="451391"/>
                  <a:pt x="1259314" y="459450"/>
                  <a:pt x="1259314" y="469391"/>
                </a:cubicBezTo>
                <a:cubicBezTo>
                  <a:pt x="1259314" y="479332"/>
                  <a:pt x="1267373" y="487391"/>
                  <a:pt x="1277314" y="487391"/>
                </a:cubicBezTo>
                <a:cubicBezTo>
                  <a:pt x="1287255" y="487391"/>
                  <a:pt x="1295314" y="479332"/>
                  <a:pt x="1295314" y="469391"/>
                </a:cubicBezTo>
                <a:close/>
                <a:moveTo>
                  <a:pt x="1392424" y="469218"/>
                </a:moveTo>
                <a:cubicBezTo>
                  <a:pt x="1392334" y="483385"/>
                  <a:pt x="1386153" y="497714"/>
                  <a:pt x="1374149" y="525960"/>
                </a:cubicBezTo>
                <a:lnTo>
                  <a:pt x="1186436" y="900103"/>
                </a:lnTo>
                <a:cubicBezTo>
                  <a:pt x="1171327" y="925990"/>
                  <a:pt x="1146925" y="938783"/>
                  <a:pt x="1129053" y="938484"/>
                </a:cubicBezTo>
                <a:lnTo>
                  <a:pt x="50632" y="938484"/>
                </a:lnTo>
                <a:cubicBezTo>
                  <a:pt x="20331" y="938212"/>
                  <a:pt x="1426" y="912737"/>
                  <a:pt x="1613" y="882231"/>
                </a:cubicBezTo>
                <a:cubicBezTo>
                  <a:pt x="686" y="790236"/>
                  <a:pt x="2" y="199683"/>
                  <a:pt x="2" y="52799"/>
                </a:cubicBezTo>
                <a:cubicBezTo>
                  <a:pt x="-155" y="23596"/>
                  <a:pt x="13873" y="584"/>
                  <a:pt x="47816" y="0"/>
                </a:cubicBezTo>
                <a:lnTo>
                  <a:pt x="1128800" y="1395"/>
                </a:lnTo>
                <a:cubicBezTo>
                  <a:pt x="1149387" y="2504"/>
                  <a:pt x="1177678" y="19018"/>
                  <a:pt x="1188597" y="39427"/>
                </a:cubicBezTo>
                <a:lnTo>
                  <a:pt x="1374149" y="413454"/>
                </a:lnTo>
                <a:cubicBezTo>
                  <a:pt x="1386513" y="441048"/>
                  <a:pt x="1392514" y="455051"/>
                  <a:pt x="1392424" y="4692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u avec légende" type="objTx">
  <p:cSld name="OBJECT_WITH_CAPTION_TEXT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9" name="Google Shape;269;p56"/>
          <p:cNvCxnSpPr/>
          <p:nvPr/>
        </p:nvCxnSpPr>
        <p:spPr>
          <a:xfrm>
            <a:off x="527051" y="1484313"/>
            <a:ext cx="4129616" cy="0"/>
          </a:xfrm>
          <a:prstGeom prst="straightConnector1">
            <a:avLst/>
          </a:prstGeom>
          <a:noFill/>
          <a:ln w="25400" cap="flat" cmpd="sng">
            <a:solidFill>
              <a:srgbClr val="E54B2E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0" name="Google Shape;270;p56"/>
          <p:cNvSpPr txBox="1">
            <a:spLocks noGrp="1"/>
          </p:cNvSpPr>
          <p:nvPr>
            <p:ph type="title"/>
          </p:nvPr>
        </p:nvSpPr>
        <p:spPr>
          <a:xfrm>
            <a:off x="1775522" y="273050"/>
            <a:ext cx="284516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56"/>
          <p:cNvSpPr txBox="1">
            <a:spLocks noGrp="1"/>
          </p:cNvSpPr>
          <p:nvPr>
            <p:ph type="body"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Arial"/>
              <a:buChar char="•"/>
              <a:defRPr sz="3200">
                <a:solidFill>
                  <a:schemeClr val="accent2"/>
                </a:solidFill>
              </a:defRPr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•"/>
              <a:defRPr sz="2800">
                <a:solidFill>
                  <a:schemeClr val="accent2"/>
                </a:solidFill>
              </a:defRPr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–"/>
              <a:defRPr sz="2400">
                <a:solidFill>
                  <a:schemeClr val="accent2"/>
                </a:solidFill>
              </a:defRPr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*"/>
              <a:defRPr sz="2000">
                <a:solidFill>
                  <a:schemeClr val="accent2"/>
                </a:solidFill>
              </a:defRPr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*"/>
              <a:defRPr sz="2000">
                <a:solidFill>
                  <a:schemeClr val="accent2"/>
                </a:solidFill>
              </a:defRPr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33C21"/>
              </a:buClr>
              <a:buSzPts val="2000"/>
              <a:buFont typeface="Arial"/>
              <a:buChar char="*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33C21"/>
              </a:buClr>
              <a:buSzPts val="2000"/>
              <a:buFont typeface="Arial"/>
              <a:buChar char="*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33C21"/>
              </a:buClr>
              <a:buSzPts val="2000"/>
              <a:buFont typeface="Arial"/>
              <a:buChar char="*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33C21"/>
              </a:buClr>
              <a:buSzPts val="2000"/>
              <a:buFont typeface="Arial"/>
              <a:buChar char="*"/>
              <a:defRPr sz="2000"/>
            </a:lvl9pPr>
          </a:lstStyle>
          <a:p>
            <a:endParaRPr/>
          </a:p>
        </p:txBody>
      </p:sp>
      <p:sp>
        <p:nvSpPr>
          <p:cNvPr id="272" name="Google Shape;272;p56"/>
          <p:cNvSpPr txBox="1">
            <a:spLocks noGrp="1"/>
          </p:cNvSpPr>
          <p:nvPr>
            <p:ph type="body" idx="2"/>
          </p:nvPr>
        </p:nvSpPr>
        <p:spPr>
          <a:xfrm>
            <a:off x="609602" y="1556795"/>
            <a:ext cx="4011084" cy="4569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None/>
              <a:defRPr sz="180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833C2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833C2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833C2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833C2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cxnSp>
        <p:nvCxnSpPr>
          <p:cNvPr id="273" name="Google Shape;273;p56"/>
          <p:cNvCxnSpPr/>
          <p:nvPr/>
        </p:nvCxnSpPr>
        <p:spPr>
          <a:xfrm>
            <a:off x="527051" y="1484313"/>
            <a:ext cx="4129616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4" name="Google Shape;274;p56"/>
          <p:cNvSpPr/>
          <p:nvPr/>
        </p:nvSpPr>
        <p:spPr>
          <a:xfrm>
            <a:off x="431372" y="260648"/>
            <a:ext cx="1248139" cy="648072"/>
          </a:xfrm>
          <a:custGeom>
            <a:avLst/>
            <a:gdLst/>
            <a:ahLst/>
            <a:cxnLst/>
            <a:rect l="l" t="t" r="r" b="b"/>
            <a:pathLst>
              <a:path w="1392424" h="938489" extrusionOk="0">
                <a:moveTo>
                  <a:pt x="1295314" y="469391"/>
                </a:moveTo>
                <a:cubicBezTo>
                  <a:pt x="1295314" y="459450"/>
                  <a:pt x="1287255" y="451391"/>
                  <a:pt x="1277314" y="451391"/>
                </a:cubicBezTo>
                <a:cubicBezTo>
                  <a:pt x="1267373" y="451391"/>
                  <a:pt x="1259314" y="459450"/>
                  <a:pt x="1259314" y="469391"/>
                </a:cubicBezTo>
                <a:cubicBezTo>
                  <a:pt x="1259314" y="479332"/>
                  <a:pt x="1267373" y="487391"/>
                  <a:pt x="1277314" y="487391"/>
                </a:cubicBezTo>
                <a:cubicBezTo>
                  <a:pt x="1287255" y="487391"/>
                  <a:pt x="1295314" y="479332"/>
                  <a:pt x="1295314" y="469391"/>
                </a:cubicBezTo>
                <a:close/>
                <a:moveTo>
                  <a:pt x="1392424" y="469218"/>
                </a:moveTo>
                <a:cubicBezTo>
                  <a:pt x="1392334" y="483385"/>
                  <a:pt x="1386153" y="497714"/>
                  <a:pt x="1374149" y="525960"/>
                </a:cubicBezTo>
                <a:lnTo>
                  <a:pt x="1186436" y="900103"/>
                </a:lnTo>
                <a:cubicBezTo>
                  <a:pt x="1171327" y="925990"/>
                  <a:pt x="1146925" y="938783"/>
                  <a:pt x="1129053" y="938484"/>
                </a:cubicBezTo>
                <a:lnTo>
                  <a:pt x="50632" y="938484"/>
                </a:lnTo>
                <a:cubicBezTo>
                  <a:pt x="20331" y="938212"/>
                  <a:pt x="1426" y="912737"/>
                  <a:pt x="1613" y="882231"/>
                </a:cubicBezTo>
                <a:cubicBezTo>
                  <a:pt x="686" y="790236"/>
                  <a:pt x="2" y="199683"/>
                  <a:pt x="2" y="52799"/>
                </a:cubicBezTo>
                <a:cubicBezTo>
                  <a:pt x="-155" y="23596"/>
                  <a:pt x="13873" y="584"/>
                  <a:pt x="47816" y="0"/>
                </a:cubicBezTo>
                <a:lnTo>
                  <a:pt x="1128800" y="1395"/>
                </a:lnTo>
                <a:cubicBezTo>
                  <a:pt x="1149387" y="2504"/>
                  <a:pt x="1177678" y="19018"/>
                  <a:pt x="1188597" y="39427"/>
                </a:cubicBezTo>
                <a:lnTo>
                  <a:pt x="1374149" y="413454"/>
                </a:lnTo>
                <a:cubicBezTo>
                  <a:pt x="1386513" y="441048"/>
                  <a:pt x="1392514" y="455051"/>
                  <a:pt x="1392424" y="4692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u avec légende (sans barre)">
  <p:cSld name="Contenu avec légende (sans barre)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57"/>
          <p:cNvSpPr txBox="1">
            <a:spLocks noGrp="1"/>
          </p:cNvSpPr>
          <p:nvPr>
            <p:ph type="title"/>
          </p:nvPr>
        </p:nvSpPr>
        <p:spPr>
          <a:xfrm>
            <a:off x="1775522" y="273050"/>
            <a:ext cx="284516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57"/>
          <p:cNvSpPr txBox="1">
            <a:spLocks noGrp="1"/>
          </p:cNvSpPr>
          <p:nvPr>
            <p:ph type="body"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Arial"/>
              <a:buChar char="•"/>
              <a:defRPr sz="3200">
                <a:solidFill>
                  <a:schemeClr val="accent2"/>
                </a:solidFill>
              </a:defRPr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•"/>
              <a:defRPr sz="2800">
                <a:solidFill>
                  <a:schemeClr val="accent2"/>
                </a:solidFill>
              </a:defRPr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–"/>
              <a:defRPr sz="2400">
                <a:solidFill>
                  <a:schemeClr val="accent2"/>
                </a:solidFill>
              </a:defRPr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*"/>
              <a:defRPr sz="2000">
                <a:solidFill>
                  <a:schemeClr val="accent2"/>
                </a:solidFill>
              </a:defRPr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*"/>
              <a:defRPr sz="2000">
                <a:solidFill>
                  <a:schemeClr val="accent2"/>
                </a:solidFill>
              </a:defRPr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33C21"/>
              </a:buClr>
              <a:buSzPts val="2000"/>
              <a:buFont typeface="Arial"/>
              <a:buChar char="*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33C21"/>
              </a:buClr>
              <a:buSzPts val="2000"/>
              <a:buFont typeface="Arial"/>
              <a:buChar char="*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33C21"/>
              </a:buClr>
              <a:buSzPts val="2000"/>
              <a:buFont typeface="Arial"/>
              <a:buChar char="*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33C21"/>
              </a:buClr>
              <a:buSzPts val="2000"/>
              <a:buFont typeface="Arial"/>
              <a:buChar char="*"/>
              <a:defRPr sz="2000"/>
            </a:lvl9pPr>
          </a:lstStyle>
          <a:p>
            <a:endParaRPr/>
          </a:p>
        </p:txBody>
      </p:sp>
      <p:sp>
        <p:nvSpPr>
          <p:cNvPr id="278" name="Google Shape;278;p57"/>
          <p:cNvSpPr txBox="1">
            <a:spLocks noGrp="1"/>
          </p:cNvSpPr>
          <p:nvPr>
            <p:ph type="body" idx="2"/>
          </p:nvPr>
        </p:nvSpPr>
        <p:spPr>
          <a:xfrm>
            <a:off x="609602" y="1556795"/>
            <a:ext cx="4011084" cy="4569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None/>
              <a:defRPr sz="180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833C2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833C2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833C2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833C2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279" name="Google Shape;279;p57"/>
          <p:cNvSpPr/>
          <p:nvPr/>
        </p:nvSpPr>
        <p:spPr>
          <a:xfrm>
            <a:off x="431372" y="260648"/>
            <a:ext cx="1248139" cy="648072"/>
          </a:xfrm>
          <a:custGeom>
            <a:avLst/>
            <a:gdLst/>
            <a:ahLst/>
            <a:cxnLst/>
            <a:rect l="l" t="t" r="r" b="b"/>
            <a:pathLst>
              <a:path w="1392424" h="938489" extrusionOk="0">
                <a:moveTo>
                  <a:pt x="1295314" y="469391"/>
                </a:moveTo>
                <a:cubicBezTo>
                  <a:pt x="1295314" y="459450"/>
                  <a:pt x="1287255" y="451391"/>
                  <a:pt x="1277314" y="451391"/>
                </a:cubicBezTo>
                <a:cubicBezTo>
                  <a:pt x="1267373" y="451391"/>
                  <a:pt x="1259314" y="459450"/>
                  <a:pt x="1259314" y="469391"/>
                </a:cubicBezTo>
                <a:cubicBezTo>
                  <a:pt x="1259314" y="479332"/>
                  <a:pt x="1267373" y="487391"/>
                  <a:pt x="1277314" y="487391"/>
                </a:cubicBezTo>
                <a:cubicBezTo>
                  <a:pt x="1287255" y="487391"/>
                  <a:pt x="1295314" y="479332"/>
                  <a:pt x="1295314" y="469391"/>
                </a:cubicBezTo>
                <a:close/>
                <a:moveTo>
                  <a:pt x="1392424" y="469218"/>
                </a:moveTo>
                <a:cubicBezTo>
                  <a:pt x="1392334" y="483385"/>
                  <a:pt x="1386153" y="497714"/>
                  <a:pt x="1374149" y="525960"/>
                </a:cubicBezTo>
                <a:lnTo>
                  <a:pt x="1186436" y="900103"/>
                </a:lnTo>
                <a:cubicBezTo>
                  <a:pt x="1171327" y="925990"/>
                  <a:pt x="1146925" y="938783"/>
                  <a:pt x="1129053" y="938484"/>
                </a:cubicBezTo>
                <a:lnTo>
                  <a:pt x="50632" y="938484"/>
                </a:lnTo>
                <a:cubicBezTo>
                  <a:pt x="20331" y="938212"/>
                  <a:pt x="1426" y="912737"/>
                  <a:pt x="1613" y="882231"/>
                </a:cubicBezTo>
                <a:cubicBezTo>
                  <a:pt x="686" y="790236"/>
                  <a:pt x="2" y="199683"/>
                  <a:pt x="2" y="52799"/>
                </a:cubicBezTo>
                <a:cubicBezTo>
                  <a:pt x="-155" y="23596"/>
                  <a:pt x="13873" y="584"/>
                  <a:pt x="47816" y="0"/>
                </a:cubicBezTo>
                <a:lnTo>
                  <a:pt x="1128800" y="1395"/>
                </a:lnTo>
                <a:cubicBezTo>
                  <a:pt x="1149387" y="2504"/>
                  <a:pt x="1177678" y="19018"/>
                  <a:pt x="1188597" y="39427"/>
                </a:cubicBezTo>
                <a:lnTo>
                  <a:pt x="1374149" y="413454"/>
                </a:lnTo>
                <a:cubicBezTo>
                  <a:pt x="1386513" y="441048"/>
                  <a:pt x="1392514" y="455051"/>
                  <a:pt x="1392424" y="4692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mage avec légende" type="picTx">
  <p:cSld name="PICTURE_WITH_CAPTION_TEXT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58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58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83" name="Google Shape;283;p58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833C2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833C2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833C2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833C2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284" name="Google Shape;284;p58"/>
          <p:cNvSpPr/>
          <p:nvPr/>
        </p:nvSpPr>
        <p:spPr>
          <a:xfrm>
            <a:off x="1007436" y="620688"/>
            <a:ext cx="1248139" cy="648072"/>
          </a:xfrm>
          <a:custGeom>
            <a:avLst/>
            <a:gdLst/>
            <a:ahLst/>
            <a:cxnLst/>
            <a:rect l="l" t="t" r="r" b="b"/>
            <a:pathLst>
              <a:path w="1392424" h="938489" extrusionOk="0">
                <a:moveTo>
                  <a:pt x="1295314" y="469391"/>
                </a:moveTo>
                <a:cubicBezTo>
                  <a:pt x="1295314" y="459450"/>
                  <a:pt x="1287255" y="451391"/>
                  <a:pt x="1277314" y="451391"/>
                </a:cubicBezTo>
                <a:cubicBezTo>
                  <a:pt x="1267373" y="451391"/>
                  <a:pt x="1259314" y="459450"/>
                  <a:pt x="1259314" y="469391"/>
                </a:cubicBezTo>
                <a:cubicBezTo>
                  <a:pt x="1259314" y="479332"/>
                  <a:pt x="1267373" y="487391"/>
                  <a:pt x="1277314" y="487391"/>
                </a:cubicBezTo>
                <a:cubicBezTo>
                  <a:pt x="1287255" y="487391"/>
                  <a:pt x="1295314" y="479332"/>
                  <a:pt x="1295314" y="469391"/>
                </a:cubicBezTo>
                <a:close/>
                <a:moveTo>
                  <a:pt x="1392424" y="469218"/>
                </a:moveTo>
                <a:cubicBezTo>
                  <a:pt x="1392334" y="483385"/>
                  <a:pt x="1386153" y="497714"/>
                  <a:pt x="1374149" y="525960"/>
                </a:cubicBezTo>
                <a:lnTo>
                  <a:pt x="1186436" y="900103"/>
                </a:lnTo>
                <a:cubicBezTo>
                  <a:pt x="1171327" y="925990"/>
                  <a:pt x="1146925" y="938783"/>
                  <a:pt x="1129053" y="938484"/>
                </a:cubicBezTo>
                <a:lnTo>
                  <a:pt x="50632" y="938484"/>
                </a:lnTo>
                <a:cubicBezTo>
                  <a:pt x="20331" y="938212"/>
                  <a:pt x="1426" y="912737"/>
                  <a:pt x="1613" y="882231"/>
                </a:cubicBezTo>
                <a:cubicBezTo>
                  <a:pt x="686" y="790236"/>
                  <a:pt x="2" y="199683"/>
                  <a:pt x="2" y="52799"/>
                </a:cubicBezTo>
                <a:cubicBezTo>
                  <a:pt x="-155" y="23596"/>
                  <a:pt x="13873" y="584"/>
                  <a:pt x="47816" y="0"/>
                </a:cubicBezTo>
                <a:lnTo>
                  <a:pt x="1128800" y="1395"/>
                </a:lnTo>
                <a:cubicBezTo>
                  <a:pt x="1149387" y="2504"/>
                  <a:pt x="1177678" y="19018"/>
                  <a:pt x="1188597" y="39427"/>
                </a:cubicBezTo>
                <a:lnTo>
                  <a:pt x="1374149" y="413454"/>
                </a:lnTo>
                <a:cubicBezTo>
                  <a:pt x="1386513" y="441048"/>
                  <a:pt x="1392514" y="455051"/>
                  <a:pt x="1392424" y="4692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ide noir">
  <p:cSld name="Vide noir">
    <p:bg>
      <p:bgPr>
        <a:solidFill>
          <a:schemeClr val="dk1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Vide (fond image)">
  <p:cSld name="1_Vide (fond image)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6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27384"/>
            <a:ext cx="12201293" cy="69127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ide (Chênes)">
  <p:cSld name="Vide (Chênes)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3648"/>
            <a:ext cx="12192000" cy="68921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ide (sylvopastoralisme)">
  <p:cSld name="Vide (sylvopastoralisme)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6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54592"/>
            <a:ext cx="12192000" cy="69740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ide (champignons)">
  <p:cSld name="Vide (champignons)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6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54592"/>
            <a:ext cx="12192000" cy="69125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ide (charpente)">
  <p:cSld name="Vide (charpente)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6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40943"/>
            <a:ext cx="12192000" cy="6946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age de garde Lavogne">
  <p:cSld name="Page de garde Lavogne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28"/>
          <p:cNvPicPr preferRelativeResize="0"/>
          <p:nvPr/>
        </p:nvPicPr>
        <p:blipFill rotWithShape="1">
          <a:blip r:embed="rId2">
            <a:alphaModFix/>
          </a:blip>
          <a:srcRect t="17145" r="12564" b="28590"/>
          <a:stretch/>
        </p:blipFill>
        <p:spPr>
          <a:xfrm>
            <a:off x="0" y="-1"/>
            <a:ext cx="12192000" cy="5044477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28"/>
          <p:cNvSpPr/>
          <p:nvPr/>
        </p:nvSpPr>
        <p:spPr>
          <a:xfrm rot="5400000">
            <a:off x="-828601" y="1700810"/>
            <a:ext cx="6120682" cy="3528392"/>
          </a:xfrm>
          <a:custGeom>
            <a:avLst/>
            <a:gdLst/>
            <a:ahLst/>
            <a:cxnLst/>
            <a:rect l="l" t="t" r="r" b="b"/>
            <a:pathLst>
              <a:path w="6165436" h="3605120" extrusionOk="0">
                <a:moveTo>
                  <a:pt x="693" y="202759"/>
                </a:moveTo>
                <a:cubicBezTo>
                  <a:pt x="0" y="90613"/>
                  <a:pt x="61821" y="2242"/>
                  <a:pt x="211403" y="0"/>
                </a:cubicBezTo>
                <a:lnTo>
                  <a:pt x="4975227" y="5356"/>
                </a:lnTo>
                <a:cubicBezTo>
                  <a:pt x="5065953" y="9614"/>
                  <a:pt x="5190629" y="73032"/>
                  <a:pt x="5238752" y="151406"/>
                </a:cubicBezTo>
                <a:lnTo>
                  <a:pt x="6056466" y="1587747"/>
                </a:lnTo>
                <a:cubicBezTo>
                  <a:pt x="6165436" y="1799679"/>
                  <a:pt x="6162263" y="1802854"/>
                  <a:pt x="6056466" y="2019795"/>
                </a:cubicBezTo>
                <a:lnTo>
                  <a:pt x="5229227" y="3456581"/>
                </a:lnTo>
                <a:cubicBezTo>
                  <a:pt x="5162644" y="3555991"/>
                  <a:pt x="5055105" y="3605120"/>
                  <a:pt x="4976343" y="3603970"/>
                </a:cubicBezTo>
                <a:lnTo>
                  <a:pt x="223815" y="3603971"/>
                </a:lnTo>
                <a:cubicBezTo>
                  <a:pt x="90280" y="3602925"/>
                  <a:pt x="6966" y="3505097"/>
                  <a:pt x="7791" y="3387947"/>
                </a:cubicBezTo>
                <a:cubicBezTo>
                  <a:pt x="3708" y="3034667"/>
                  <a:pt x="693" y="766822"/>
                  <a:pt x="693" y="20275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40" name="Google Shape;40;p28"/>
          <p:cNvSpPr/>
          <p:nvPr/>
        </p:nvSpPr>
        <p:spPr>
          <a:xfrm>
            <a:off x="4211961" y="404664"/>
            <a:ext cx="2736304" cy="1224136"/>
          </a:xfrm>
          <a:custGeom>
            <a:avLst/>
            <a:gdLst/>
            <a:ahLst/>
            <a:cxnLst/>
            <a:rect l="l" t="t" r="r" b="b"/>
            <a:pathLst>
              <a:path w="6165436" h="3605120" extrusionOk="0">
                <a:moveTo>
                  <a:pt x="693" y="202759"/>
                </a:moveTo>
                <a:cubicBezTo>
                  <a:pt x="0" y="90613"/>
                  <a:pt x="61821" y="2242"/>
                  <a:pt x="211403" y="0"/>
                </a:cubicBezTo>
                <a:lnTo>
                  <a:pt x="4975227" y="5356"/>
                </a:lnTo>
                <a:cubicBezTo>
                  <a:pt x="5065953" y="9614"/>
                  <a:pt x="5190629" y="73032"/>
                  <a:pt x="5238752" y="151406"/>
                </a:cubicBezTo>
                <a:lnTo>
                  <a:pt x="6056466" y="1587747"/>
                </a:lnTo>
                <a:cubicBezTo>
                  <a:pt x="6165436" y="1799679"/>
                  <a:pt x="6162263" y="1802854"/>
                  <a:pt x="6056466" y="2019795"/>
                </a:cubicBezTo>
                <a:lnTo>
                  <a:pt x="5229227" y="3456581"/>
                </a:lnTo>
                <a:cubicBezTo>
                  <a:pt x="5162644" y="3555991"/>
                  <a:pt x="5055105" y="3605120"/>
                  <a:pt x="4976343" y="3603970"/>
                </a:cubicBezTo>
                <a:lnTo>
                  <a:pt x="223815" y="3603971"/>
                </a:lnTo>
                <a:cubicBezTo>
                  <a:pt x="90280" y="3602925"/>
                  <a:pt x="6966" y="3505097"/>
                  <a:pt x="7791" y="3387947"/>
                </a:cubicBezTo>
                <a:cubicBezTo>
                  <a:pt x="3708" y="3034667"/>
                  <a:pt x="693" y="766822"/>
                  <a:pt x="693" y="20275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41" name="Google Shape;41;p28"/>
          <p:cNvSpPr/>
          <p:nvPr/>
        </p:nvSpPr>
        <p:spPr>
          <a:xfrm rot="5400000">
            <a:off x="4211960" y="1916833"/>
            <a:ext cx="1728192" cy="1584176"/>
          </a:xfrm>
          <a:custGeom>
            <a:avLst/>
            <a:gdLst/>
            <a:ahLst/>
            <a:cxnLst/>
            <a:rect l="l" t="t" r="r" b="b"/>
            <a:pathLst>
              <a:path w="1308305" h="1129921" extrusionOk="0">
                <a:moveTo>
                  <a:pt x="2" y="63035"/>
                </a:moveTo>
                <a:cubicBezTo>
                  <a:pt x="-194" y="28681"/>
                  <a:pt x="16873" y="1440"/>
                  <a:pt x="58033" y="0"/>
                </a:cubicBezTo>
                <a:lnTo>
                  <a:pt x="971914" y="1113"/>
                </a:lnTo>
                <a:cubicBezTo>
                  <a:pt x="998183" y="2449"/>
                  <a:pt x="1034283" y="22342"/>
                  <a:pt x="1048217" y="46926"/>
                </a:cubicBezTo>
                <a:lnTo>
                  <a:pt x="1284985" y="497473"/>
                </a:lnTo>
                <a:cubicBezTo>
                  <a:pt x="1316537" y="563951"/>
                  <a:pt x="1315618" y="564947"/>
                  <a:pt x="1284985" y="632996"/>
                </a:cubicBezTo>
                <a:lnTo>
                  <a:pt x="1045459" y="1083683"/>
                </a:lnTo>
                <a:cubicBezTo>
                  <a:pt x="1026180" y="1114866"/>
                  <a:pt x="995042" y="1130276"/>
                  <a:pt x="972237" y="1129915"/>
                </a:cubicBezTo>
                <a:lnTo>
                  <a:pt x="64601" y="1129916"/>
                </a:lnTo>
                <a:cubicBezTo>
                  <a:pt x="25939" y="1129586"/>
                  <a:pt x="1818" y="1098901"/>
                  <a:pt x="2057" y="1062155"/>
                </a:cubicBezTo>
                <a:cubicBezTo>
                  <a:pt x="875" y="951339"/>
                  <a:pt x="2" y="239969"/>
                  <a:pt x="2" y="63035"/>
                </a:cubicBezTo>
                <a:close/>
              </a:path>
            </a:pathLst>
          </a:custGeom>
          <a:solidFill>
            <a:srgbClr val="6B9E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cxnSp>
        <p:nvCxnSpPr>
          <p:cNvPr id="42" name="Google Shape;42;p28"/>
          <p:cNvCxnSpPr/>
          <p:nvPr/>
        </p:nvCxnSpPr>
        <p:spPr>
          <a:xfrm>
            <a:off x="611560" y="1916832"/>
            <a:ext cx="3240360" cy="0"/>
          </a:xfrm>
          <a:prstGeom prst="straightConnector1">
            <a:avLst/>
          </a:prstGeom>
          <a:noFill/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3" name="Google Shape;43;p28"/>
          <p:cNvSpPr txBox="1">
            <a:spLocks noGrp="1"/>
          </p:cNvSpPr>
          <p:nvPr>
            <p:ph type="title"/>
          </p:nvPr>
        </p:nvSpPr>
        <p:spPr>
          <a:xfrm>
            <a:off x="611560" y="1988840"/>
            <a:ext cx="3240360" cy="3528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4" name="Google Shape;44;p28" descr="logo_pnrgc_blanc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7429" y="1916832"/>
            <a:ext cx="997254" cy="1412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ide (marquage)">
  <p:cSld name="Vide (marquage)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3649"/>
            <a:ext cx="12192000" cy="68784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7_Vide (fond bois mort)">
  <p:cSld name="7_Vide (fond bois mort)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6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8906" cy="68375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age de garde Forêt">
  <p:cSld name="Page de garde Forê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29" descr="20100603_corniches_jonte_099.JPG"/>
          <p:cNvPicPr preferRelativeResize="0"/>
          <p:nvPr/>
        </p:nvPicPr>
        <p:blipFill rotWithShape="1">
          <a:blip r:embed="rId2">
            <a:alphaModFix/>
          </a:blip>
          <a:srcRect t="15681" b="10887"/>
          <a:stretch/>
        </p:blipFill>
        <p:spPr>
          <a:xfrm>
            <a:off x="9293" y="8625"/>
            <a:ext cx="12192000" cy="5035852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29"/>
          <p:cNvSpPr/>
          <p:nvPr/>
        </p:nvSpPr>
        <p:spPr>
          <a:xfrm rot="5400000">
            <a:off x="-828601" y="1700810"/>
            <a:ext cx="6120682" cy="3528392"/>
          </a:xfrm>
          <a:custGeom>
            <a:avLst/>
            <a:gdLst/>
            <a:ahLst/>
            <a:cxnLst/>
            <a:rect l="l" t="t" r="r" b="b"/>
            <a:pathLst>
              <a:path w="6165436" h="3605120" extrusionOk="0">
                <a:moveTo>
                  <a:pt x="693" y="202759"/>
                </a:moveTo>
                <a:cubicBezTo>
                  <a:pt x="0" y="90613"/>
                  <a:pt x="61821" y="2242"/>
                  <a:pt x="211403" y="0"/>
                </a:cubicBezTo>
                <a:lnTo>
                  <a:pt x="4975227" y="5356"/>
                </a:lnTo>
                <a:cubicBezTo>
                  <a:pt x="5065953" y="9614"/>
                  <a:pt x="5190629" y="73032"/>
                  <a:pt x="5238752" y="151406"/>
                </a:cubicBezTo>
                <a:lnTo>
                  <a:pt x="6056466" y="1587747"/>
                </a:lnTo>
                <a:cubicBezTo>
                  <a:pt x="6165436" y="1799679"/>
                  <a:pt x="6162263" y="1802854"/>
                  <a:pt x="6056466" y="2019795"/>
                </a:cubicBezTo>
                <a:lnTo>
                  <a:pt x="5229227" y="3456581"/>
                </a:lnTo>
                <a:cubicBezTo>
                  <a:pt x="5162644" y="3555991"/>
                  <a:pt x="5055105" y="3605120"/>
                  <a:pt x="4976343" y="3603970"/>
                </a:cubicBezTo>
                <a:lnTo>
                  <a:pt x="223815" y="3603971"/>
                </a:lnTo>
                <a:cubicBezTo>
                  <a:pt x="90280" y="3602925"/>
                  <a:pt x="6966" y="3505097"/>
                  <a:pt x="7791" y="3387947"/>
                </a:cubicBezTo>
                <a:cubicBezTo>
                  <a:pt x="3708" y="3034667"/>
                  <a:pt x="693" y="766822"/>
                  <a:pt x="693" y="20275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48" name="Google Shape;48;p29"/>
          <p:cNvSpPr/>
          <p:nvPr/>
        </p:nvSpPr>
        <p:spPr>
          <a:xfrm>
            <a:off x="4211961" y="404664"/>
            <a:ext cx="2736304" cy="1224136"/>
          </a:xfrm>
          <a:custGeom>
            <a:avLst/>
            <a:gdLst/>
            <a:ahLst/>
            <a:cxnLst/>
            <a:rect l="l" t="t" r="r" b="b"/>
            <a:pathLst>
              <a:path w="6165436" h="3605120" extrusionOk="0">
                <a:moveTo>
                  <a:pt x="693" y="202759"/>
                </a:moveTo>
                <a:cubicBezTo>
                  <a:pt x="0" y="90613"/>
                  <a:pt x="61821" y="2242"/>
                  <a:pt x="211403" y="0"/>
                </a:cubicBezTo>
                <a:lnTo>
                  <a:pt x="4975227" y="5356"/>
                </a:lnTo>
                <a:cubicBezTo>
                  <a:pt x="5065953" y="9614"/>
                  <a:pt x="5190629" y="73032"/>
                  <a:pt x="5238752" y="151406"/>
                </a:cubicBezTo>
                <a:lnTo>
                  <a:pt x="6056466" y="1587747"/>
                </a:lnTo>
                <a:cubicBezTo>
                  <a:pt x="6165436" y="1799679"/>
                  <a:pt x="6162263" y="1802854"/>
                  <a:pt x="6056466" y="2019795"/>
                </a:cubicBezTo>
                <a:lnTo>
                  <a:pt x="5229227" y="3456581"/>
                </a:lnTo>
                <a:cubicBezTo>
                  <a:pt x="5162644" y="3555991"/>
                  <a:pt x="5055105" y="3605120"/>
                  <a:pt x="4976343" y="3603970"/>
                </a:cubicBezTo>
                <a:lnTo>
                  <a:pt x="223815" y="3603971"/>
                </a:lnTo>
                <a:cubicBezTo>
                  <a:pt x="90280" y="3602925"/>
                  <a:pt x="6966" y="3505097"/>
                  <a:pt x="7791" y="3387947"/>
                </a:cubicBezTo>
                <a:cubicBezTo>
                  <a:pt x="3708" y="3034667"/>
                  <a:pt x="693" y="766822"/>
                  <a:pt x="693" y="20275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49" name="Google Shape;49;p29"/>
          <p:cNvSpPr/>
          <p:nvPr/>
        </p:nvSpPr>
        <p:spPr>
          <a:xfrm rot="5400000">
            <a:off x="4211960" y="1916833"/>
            <a:ext cx="1728192" cy="1584176"/>
          </a:xfrm>
          <a:custGeom>
            <a:avLst/>
            <a:gdLst/>
            <a:ahLst/>
            <a:cxnLst/>
            <a:rect l="l" t="t" r="r" b="b"/>
            <a:pathLst>
              <a:path w="1308305" h="1129921" extrusionOk="0">
                <a:moveTo>
                  <a:pt x="2" y="63035"/>
                </a:moveTo>
                <a:cubicBezTo>
                  <a:pt x="-194" y="28681"/>
                  <a:pt x="16873" y="1440"/>
                  <a:pt x="58033" y="0"/>
                </a:cubicBezTo>
                <a:lnTo>
                  <a:pt x="971914" y="1113"/>
                </a:lnTo>
                <a:cubicBezTo>
                  <a:pt x="998183" y="2449"/>
                  <a:pt x="1034283" y="22342"/>
                  <a:pt x="1048217" y="46926"/>
                </a:cubicBezTo>
                <a:lnTo>
                  <a:pt x="1284985" y="497473"/>
                </a:lnTo>
                <a:cubicBezTo>
                  <a:pt x="1316537" y="563951"/>
                  <a:pt x="1315618" y="564947"/>
                  <a:pt x="1284985" y="632996"/>
                </a:cubicBezTo>
                <a:lnTo>
                  <a:pt x="1045459" y="1083683"/>
                </a:lnTo>
                <a:cubicBezTo>
                  <a:pt x="1026180" y="1114866"/>
                  <a:pt x="995042" y="1130276"/>
                  <a:pt x="972237" y="1129915"/>
                </a:cubicBezTo>
                <a:lnTo>
                  <a:pt x="64601" y="1129916"/>
                </a:lnTo>
                <a:cubicBezTo>
                  <a:pt x="25939" y="1129586"/>
                  <a:pt x="1818" y="1098901"/>
                  <a:pt x="2057" y="1062155"/>
                </a:cubicBezTo>
                <a:cubicBezTo>
                  <a:pt x="875" y="951339"/>
                  <a:pt x="2" y="239969"/>
                  <a:pt x="2" y="63035"/>
                </a:cubicBezTo>
                <a:close/>
              </a:path>
            </a:pathLst>
          </a:custGeom>
          <a:solidFill>
            <a:srgbClr val="6B9E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cxnSp>
        <p:nvCxnSpPr>
          <p:cNvPr id="50" name="Google Shape;50;p29"/>
          <p:cNvCxnSpPr/>
          <p:nvPr/>
        </p:nvCxnSpPr>
        <p:spPr>
          <a:xfrm>
            <a:off x="611560" y="1916832"/>
            <a:ext cx="3240360" cy="0"/>
          </a:xfrm>
          <a:prstGeom prst="straightConnector1">
            <a:avLst/>
          </a:prstGeom>
          <a:noFill/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1" name="Google Shape;51;p29"/>
          <p:cNvSpPr txBox="1">
            <a:spLocks noGrp="1"/>
          </p:cNvSpPr>
          <p:nvPr>
            <p:ph type="title"/>
          </p:nvPr>
        </p:nvSpPr>
        <p:spPr>
          <a:xfrm>
            <a:off x="611560" y="1988840"/>
            <a:ext cx="3240360" cy="3528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2" name="Google Shape;52;p29" descr="logo_pnrgc_blanc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7429" y="1916832"/>
            <a:ext cx="997254" cy="1412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age de garde Chênaie">
  <p:cSld name="Page de garde Chênaie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30"/>
          <p:cNvPicPr preferRelativeResize="0"/>
          <p:nvPr/>
        </p:nvPicPr>
        <p:blipFill rotWithShape="1">
          <a:blip r:embed="rId2">
            <a:alphaModFix/>
          </a:blip>
          <a:srcRect t="8187" b="18962"/>
          <a:stretch/>
        </p:blipFill>
        <p:spPr>
          <a:xfrm>
            <a:off x="0" y="8625"/>
            <a:ext cx="12201293" cy="5035851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30"/>
          <p:cNvSpPr/>
          <p:nvPr/>
        </p:nvSpPr>
        <p:spPr>
          <a:xfrm rot="5400000">
            <a:off x="-828601" y="1700810"/>
            <a:ext cx="6120682" cy="3528392"/>
          </a:xfrm>
          <a:custGeom>
            <a:avLst/>
            <a:gdLst/>
            <a:ahLst/>
            <a:cxnLst/>
            <a:rect l="l" t="t" r="r" b="b"/>
            <a:pathLst>
              <a:path w="6165436" h="3605120" extrusionOk="0">
                <a:moveTo>
                  <a:pt x="693" y="202759"/>
                </a:moveTo>
                <a:cubicBezTo>
                  <a:pt x="0" y="90613"/>
                  <a:pt x="61821" y="2242"/>
                  <a:pt x="211403" y="0"/>
                </a:cubicBezTo>
                <a:lnTo>
                  <a:pt x="4975227" y="5356"/>
                </a:lnTo>
                <a:cubicBezTo>
                  <a:pt x="5065953" y="9614"/>
                  <a:pt x="5190629" y="73032"/>
                  <a:pt x="5238752" y="151406"/>
                </a:cubicBezTo>
                <a:lnTo>
                  <a:pt x="6056466" y="1587747"/>
                </a:lnTo>
                <a:cubicBezTo>
                  <a:pt x="6165436" y="1799679"/>
                  <a:pt x="6162263" y="1802854"/>
                  <a:pt x="6056466" y="2019795"/>
                </a:cubicBezTo>
                <a:lnTo>
                  <a:pt x="5229227" y="3456581"/>
                </a:lnTo>
                <a:cubicBezTo>
                  <a:pt x="5162644" y="3555991"/>
                  <a:pt x="5055105" y="3605120"/>
                  <a:pt x="4976343" y="3603970"/>
                </a:cubicBezTo>
                <a:lnTo>
                  <a:pt x="223815" y="3603971"/>
                </a:lnTo>
                <a:cubicBezTo>
                  <a:pt x="90280" y="3602925"/>
                  <a:pt x="6966" y="3505097"/>
                  <a:pt x="7791" y="3387947"/>
                </a:cubicBezTo>
                <a:cubicBezTo>
                  <a:pt x="3708" y="3034667"/>
                  <a:pt x="693" y="766822"/>
                  <a:pt x="693" y="20275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56" name="Google Shape;56;p30"/>
          <p:cNvSpPr/>
          <p:nvPr/>
        </p:nvSpPr>
        <p:spPr>
          <a:xfrm>
            <a:off x="4211961" y="404664"/>
            <a:ext cx="2736304" cy="1224136"/>
          </a:xfrm>
          <a:custGeom>
            <a:avLst/>
            <a:gdLst/>
            <a:ahLst/>
            <a:cxnLst/>
            <a:rect l="l" t="t" r="r" b="b"/>
            <a:pathLst>
              <a:path w="6165436" h="3605120" extrusionOk="0">
                <a:moveTo>
                  <a:pt x="693" y="202759"/>
                </a:moveTo>
                <a:cubicBezTo>
                  <a:pt x="0" y="90613"/>
                  <a:pt x="61821" y="2242"/>
                  <a:pt x="211403" y="0"/>
                </a:cubicBezTo>
                <a:lnTo>
                  <a:pt x="4975227" y="5356"/>
                </a:lnTo>
                <a:cubicBezTo>
                  <a:pt x="5065953" y="9614"/>
                  <a:pt x="5190629" y="73032"/>
                  <a:pt x="5238752" y="151406"/>
                </a:cubicBezTo>
                <a:lnTo>
                  <a:pt x="6056466" y="1587747"/>
                </a:lnTo>
                <a:cubicBezTo>
                  <a:pt x="6165436" y="1799679"/>
                  <a:pt x="6162263" y="1802854"/>
                  <a:pt x="6056466" y="2019795"/>
                </a:cubicBezTo>
                <a:lnTo>
                  <a:pt x="5229227" y="3456581"/>
                </a:lnTo>
                <a:cubicBezTo>
                  <a:pt x="5162644" y="3555991"/>
                  <a:pt x="5055105" y="3605120"/>
                  <a:pt x="4976343" y="3603970"/>
                </a:cubicBezTo>
                <a:lnTo>
                  <a:pt x="223815" y="3603971"/>
                </a:lnTo>
                <a:cubicBezTo>
                  <a:pt x="90280" y="3602925"/>
                  <a:pt x="6966" y="3505097"/>
                  <a:pt x="7791" y="3387947"/>
                </a:cubicBezTo>
                <a:cubicBezTo>
                  <a:pt x="3708" y="3034667"/>
                  <a:pt x="693" y="766822"/>
                  <a:pt x="693" y="20275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57" name="Google Shape;57;p30"/>
          <p:cNvSpPr/>
          <p:nvPr/>
        </p:nvSpPr>
        <p:spPr>
          <a:xfrm rot="5400000">
            <a:off x="4211960" y="1916833"/>
            <a:ext cx="1728192" cy="1584176"/>
          </a:xfrm>
          <a:custGeom>
            <a:avLst/>
            <a:gdLst/>
            <a:ahLst/>
            <a:cxnLst/>
            <a:rect l="l" t="t" r="r" b="b"/>
            <a:pathLst>
              <a:path w="1308305" h="1129921" extrusionOk="0">
                <a:moveTo>
                  <a:pt x="2" y="63035"/>
                </a:moveTo>
                <a:cubicBezTo>
                  <a:pt x="-194" y="28681"/>
                  <a:pt x="16873" y="1440"/>
                  <a:pt x="58033" y="0"/>
                </a:cubicBezTo>
                <a:lnTo>
                  <a:pt x="971914" y="1113"/>
                </a:lnTo>
                <a:cubicBezTo>
                  <a:pt x="998183" y="2449"/>
                  <a:pt x="1034283" y="22342"/>
                  <a:pt x="1048217" y="46926"/>
                </a:cubicBezTo>
                <a:lnTo>
                  <a:pt x="1284985" y="497473"/>
                </a:lnTo>
                <a:cubicBezTo>
                  <a:pt x="1316537" y="563951"/>
                  <a:pt x="1315618" y="564947"/>
                  <a:pt x="1284985" y="632996"/>
                </a:cubicBezTo>
                <a:lnTo>
                  <a:pt x="1045459" y="1083683"/>
                </a:lnTo>
                <a:cubicBezTo>
                  <a:pt x="1026180" y="1114866"/>
                  <a:pt x="995042" y="1130276"/>
                  <a:pt x="972237" y="1129915"/>
                </a:cubicBezTo>
                <a:lnTo>
                  <a:pt x="64601" y="1129916"/>
                </a:lnTo>
                <a:cubicBezTo>
                  <a:pt x="25939" y="1129586"/>
                  <a:pt x="1818" y="1098901"/>
                  <a:pt x="2057" y="1062155"/>
                </a:cubicBezTo>
                <a:cubicBezTo>
                  <a:pt x="875" y="951339"/>
                  <a:pt x="2" y="239969"/>
                  <a:pt x="2" y="63035"/>
                </a:cubicBezTo>
                <a:close/>
              </a:path>
            </a:pathLst>
          </a:custGeom>
          <a:solidFill>
            <a:srgbClr val="6B9E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cxnSp>
        <p:nvCxnSpPr>
          <p:cNvPr id="58" name="Google Shape;58;p30"/>
          <p:cNvCxnSpPr/>
          <p:nvPr/>
        </p:nvCxnSpPr>
        <p:spPr>
          <a:xfrm>
            <a:off x="611560" y="1916832"/>
            <a:ext cx="3240360" cy="0"/>
          </a:xfrm>
          <a:prstGeom prst="straightConnector1">
            <a:avLst/>
          </a:prstGeom>
          <a:noFill/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611560" y="1988840"/>
            <a:ext cx="3240360" cy="3528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0" name="Google Shape;60;p30" descr="logo_pnrgc_blanc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7429" y="1916832"/>
            <a:ext cx="997254" cy="1412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age de garde Bois">
  <p:cSld name="Page de garde Bois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8349"/>
            <a:ext cx="12192000" cy="694671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31"/>
          <p:cNvSpPr/>
          <p:nvPr/>
        </p:nvSpPr>
        <p:spPr>
          <a:xfrm>
            <a:off x="0" y="5080479"/>
            <a:ext cx="12201293" cy="187691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None/>
            </a:pPr>
            <a:endParaRPr sz="2400" b="0" i="0" u="none" strike="noStrike" cap="non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64" name="Google Shape;64;p31"/>
          <p:cNvSpPr/>
          <p:nvPr/>
        </p:nvSpPr>
        <p:spPr>
          <a:xfrm rot="5400000">
            <a:off x="-828601" y="1700810"/>
            <a:ext cx="6120682" cy="3528392"/>
          </a:xfrm>
          <a:custGeom>
            <a:avLst/>
            <a:gdLst/>
            <a:ahLst/>
            <a:cxnLst/>
            <a:rect l="l" t="t" r="r" b="b"/>
            <a:pathLst>
              <a:path w="6165436" h="3605120" extrusionOk="0">
                <a:moveTo>
                  <a:pt x="693" y="202759"/>
                </a:moveTo>
                <a:cubicBezTo>
                  <a:pt x="0" y="90613"/>
                  <a:pt x="61821" y="2242"/>
                  <a:pt x="211403" y="0"/>
                </a:cubicBezTo>
                <a:lnTo>
                  <a:pt x="4975227" y="5356"/>
                </a:lnTo>
                <a:cubicBezTo>
                  <a:pt x="5065953" y="9614"/>
                  <a:pt x="5190629" y="73032"/>
                  <a:pt x="5238752" y="151406"/>
                </a:cubicBezTo>
                <a:lnTo>
                  <a:pt x="6056466" y="1587747"/>
                </a:lnTo>
                <a:cubicBezTo>
                  <a:pt x="6165436" y="1799679"/>
                  <a:pt x="6162263" y="1802854"/>
                  <a:pt x="6056466" y="2019795"/>
                </a:cubicBezTo>
                <a:lnTo>
                  <a:pt x="5229227" y="3456581"/>
                </a:lnTo>
                <a:cubicBezTo>
                  <a:pt x="5162644" y="3555991"/>
                  <a:pt x="5055105" y="3605120"/>
                  <a:pt x="4976343" y="3603970"/>
                </a:cubicBezTo>
                <a:lnTo>
                  <a:pt x="223815" y="3603971"/>
                </a:lnTo>
                <a:cubicBezTo>
                  <a:pt x="90280" y="3602925"/>
                  <a:pt x="6966" y="3505097"/>
                  <a:pt x="7791" y="3387947"/>
                </a:cubicBezTo>
                <a:cubicBezTo>
                  <a:pt x="3708" y="3034667"/>
                  <a:pt x="693" y="766822"/>
                  <a:pt x="693" y="20275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65" name="Google Shape;65;p31"/>
          <p:cNvSpPr/>
          <p:nvPr/>
        </p:nvSpPr>
        <p:spPr>
          <a:xfrm>
            <a:off x="4211961" y="404664"/>
            <a:ext cx="2736304" cy="1224136"/>
          </a:xfrm>
          <a:custGeom>
            <a:avLst/>
            <a:gdLst/>
            <a:ahLst/>
            <a:cxnLst/>
            <a:rect l="l" t="t" r="r" b="b"/>
            <a:pathLst>
              <a:path w="6165436" h="3605120" extrusionOk="0">
                <a:moveTo>
                  <a:pt x="693" y="202759"/>
                </a:moveTo>
                <a:cubicBezTo>
                  <a:pt x="0" y="90613"/>
                  <a:pt x="61821" y="2242"/>
                  <a:pt x="211403" y="0"/>
                </a:cubicBezTo>
                <a:lnTo>
                  <a:pt x="4975227" y="5356"/>
                </a:lnTo>
                <a:cubicBezTo>
                  <a:pt x="5065953" y="9614"/>
                  <a:pt x="5190629" y="73032"/>
                  <a:pt x="5238752" y="151406"/>
                </a:cubicBezTo>
                <a:lnTo>
                  <a:pt x="6056466" y="1587747"/>
                </a:lnTo>
                <a:cubicBezTo>
                  <a:pt x="6165436" y="1799679"/>
                  <a:pt x="6162263" y="1802854"/>
                  <a:pt x="6056466" y="2019795"/>
                </a:cubicBezTo>
                <a:lnTo>
                  <a:pt x="5229227" y="3456581"/>
                </a:lnTo>
                <a:cubicBezTo>
                  <a:pt x="5162644" y="3555991"/>
                  <a:pt x="5055105" y="3605120"/>
                  <a:pt x="4976343" y="3603970"/>
                </a:cubicBezTo>
                <a:lnTo>
                  <a:pt x="223815" y="3603971"/>
                </a:lnTo>
                <a:cubicBezTo>
                  <a:pt x="90280" y="3602925"/>
                  <a:pt x="6966" y="3505097"/>
                  <a:pt x="7791" y="3387947"/>
                </a:cubicBezTo>
                <a:cubicBezTo>
                  <a:pt x="3708" y="3034667"/>
                  <a:pt x="693" y="766822"/>
                  <a:pt x="693" y="20275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66" name="Google Shape;66;p31"/>
          <p:cNvSpPr/>
          <p:nvPr/>
        </p:nvSpPr>
        <p:spPr>
          <a:xfrm rot="5400000">
            <a:off x="4211960" y="1916833"/>
            <a:ext cx="1728192" cy="1584176"/>
          </a:xfrm>
          <a:custGeom>
            <a:avLst/>
            <a:gdLst/>
            <a:ahLst/>
            <a:cxnLst/>
            <a:rect l="l" t="t" r="r" b="b"/>
            <a:pathLst>
              <a:path w="1308305" h="1129921" extrusionOk="0">
                <a:moveTo>
                  <a:pt x="2" y="63035"/>
                </a:moveTo>
                <a:cubicBezTo>
                  <a:pt x="-194" y="28681"/>
                  <a:pt x="16873" y="1440"/>
                  <a:pt x="58033" y="0"/>
                </a:cubicBezTo>
                <a:lnTo>
                  <a:pt x="971914" y="1113"/>
                </a:lnTo>
                <a:cubicBezTo>
                  <a:pt x="998183" y="2449"/>
                  <a:pt x="1034283" y="22342"/>
                  <a:pt x="1048217" y="46926"/>
                </a:cubicBezTo>
                <a:lnTo>
                  <a:pt x="1284985" y="497473"/>
                </a:lnTo>
                <a:cubicBezTo>
                  <a:pt x="1316537" y="563951"/>
                  <a:pt x="1315618" y="564947"/>
                  <a:pt x="1284985" y="632996"/>
                </a:cubicBezTo>
                <a:lnTo>
                  <a:pt x="1045459" y="1083683"/>
                </a:lnTo>
                <a:cubicBezTo>
                  <a:pt x="1026180" y="1114866"/>
                  <a:pt x="995042" y="1130276"/>
                  <a:pt x="972237" y="1129915"/>
                </a:cubicBezTo>
                <a:lnTo>
                  <a:pt x="64601" y="1129916"/>
                </a:lnTo>
                <a:cubicBezTo>
                  <a:pt x="25939" y="1129586"/>
                  <a:pt x="1818" y="1098901"/>
                  <a:pt x="2057" y="1062155"/>
                </a:cubicBezTo>
                <a:cubicBezTo>
                  <a:pt x="875" y="951339"/>
                  <a:pt x="2" y="239969"/>
                  <a:pt x="2" y="63035"/>
                </a:cubicBezTo>
                <a:close/>
              </a:path>
            </a:pathLst>
          </a:custGeom>
          <a:solidFill>
            <a:srgbClr val="6B9E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cxnSp>
        <p:nvCxnSpPr>
          <p:cNvPr id="67" name="Google Shape;67;p31"/>
          <p:cNvCxnSpPr/>
          <p:nvPr/>
        </p:nvCxnSpPr>
        <p:spPr>
          <a:xfrm>
            <a:off x="611560" y="1916832"/>
            <a:ext cx="3240360" cy="0"/>
          </a:xfrm>
          <a:prstGeom prst="straightConnector1">
            <a:avLst/>
          </a:prstGeom>
          <a:noFill/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8" name="Google Shape;68;p31"/>
          <p:cNvSpPr txBox="1">
            <a:spLocks noGrp="1"/>
          </p:cNvSpPr>
          <p:nvPr>
            <p:ph type="title"/>
          </p:nvPr>
        </p:nvSpPr>
        <p:spPr>
          <a:xfrm>
            <a:off x="611560" y="1988840"/>
            <a:ext cx="3240360" cy="3528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9" name="Google Shape;69;p31" descr="logo_pnrgc_blanc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7429" y="1916832"/>
            <a:ext cx="997254" cy="1412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chapitre vide">
  <p:cSld name="Diapositive de chapitre vide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2"/>
          <p:cNvSpPr/>
          <p:nvPr/>
        </p:nvSpPr>
        <p:spPr>
          <a:xfrm>
            <a:off x="2051717" y="548680"/>
            <a:ext cx="7119977" cy="4104456"/>
          </a:xfrm>
          <a:custGeom>
            <a:avLst/>
            <a:gdLst/>
            <a:ahLst/>
            <a:cxnLst/>
            <a:rect l="l" t="t" r="r" b="b"/>
            <a:pathLst>
              <a:path w="6165436" h="3605120" extrusionOk="0">
                <a:moveTo>
                  <a:pt x="693" y="202759"/>
                </a:moveTo>
                <a:cubicBezTo>
                  <a:pt x="0" y="90613"/>
                  <a:pt x="61821" y="2242"/>
                  <a:pt x="211403" y="0"/>
                </a:cubicBezTo>
                <a:lnTo>
                  <a:pt x="4975227" y="5356"/>
                </a:lnTo>
                <a:cubicBezTo>
                  <a:pt x="5065953" y="9614"/>
                  <a:pt x="5190629" y="73032"/>
                  <a:pt x="5238752" y="151406"/>
                </a:cubicBezTo>
                <a:lnTo>
                  <a:pt x="6056466" y="1587747"/>
                </a:lnTo>
                <a:cubicBezTo>
                  <a:pt x="6165436" y="1799679"/>
                  <a:pt x="6162263" y="1802854"/>
                  <a:pt x="6056466" y="2019795"/>
                </a:cubicBezTo>
                <a:lnTo>
                  <a:pt x="5229227" y="3456581"/>
                </a:lnTo>
                <a:cubicBezTo>
                  <a:pt x="5162644" y="3555991"/>
                  <a:pt x="5055105" y="3605120"/>
                  <a:pt x="4976343" y="3603970"/>
                </a:cubicBezTo>
                <a:lnTo>
                  <a:pt x="223815" y="3603971"/>
                </a:lnTo>
                <a:cubicBezTo>
                  <a:pt x="90280" y="3602925"/>
                  <a:pt x="6966" y="3505097"/>
                  <a:pt x="7791" y="3387947"/>
                </a:cubicBezTo>
                <a:cubicBezTo>
                  <a:pt x="3708" y="3034667"/>
                  <a:pt x="693" y="766822"/>
                  <a:pt x="693" y="20275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72" name="Google Shape;72;p32"/>
          <p:cNvSpPr/>
          <p:nvPr/>
        </p:nvSpPr>
        <p:spPr>
          <a:xfrm>
            <a:off x="6456041" y="4869160"/>
            <a:ext cx="1728192" cy="1080120"/>
          </a:xfrm>
          <a:custGeom>
            <a:avLst/>
            <a:gdLst/>
            <a:ahLst/>
            <a:cxnLst/>
            <a:rect l="l" t="t" r="r" b="b"/>
            <a:pathLst>
              <a:path w="6165436" h="3605120" extrusionOk="0">
                <a:moveTo>
                  <a:pt x="693" y="202759"/>
                </a:moveTo>
                <a:cubicBezTo>
                  <a:pt x="0" y="90613"/>
                  <a:pt x="61821" y="2242"/>
                  <a:pt x="211403" y="0"/>
                </a:cubicBezTo>
                <a:lnTo>
                  <a:pt x="4975227" y="5356"/>
                </a:lnTo>
                <a:cubicBezTo>
                  <a:pt x="5065953" y="9614"/>
                  <a:pt x="5190629" y="73032"/>
                  <a:pt x="5238752" y="151406"/>
                </a:cubicBezTo>
                <a:lnTo>
                  <a:pt x="6056466" y="1587747"/>
                </a:lnTo>
                <a:cubicBezTo>
                  <a:pt x="6165436" y="1799679"/>
                  <a:pt x="6162263" y="1802854"/>
                  <a:pt x="6056466" y="2019795"/>
                </a:cubicBezTo>
                <a:lnTo>
                  <a:pt x="5229227" y="3456581"/>
                </a:lnTo>
                <a:cubicBezTo>
                  <a:pt x="5162644" y="3555991"/>
                  <a:pt x="5055105" y="3605120"/>
                  <a:pt x="4976343" y="3603970"/>
                </a:cubicBezTo>
                <a:lnTo>
                  <a:pt x="223815" y="3603971"/>
                </a:lnTo>
                <a:cubicBezTo>
                  <a:pt x="90280" y="3602925"/>
                  <a:pt x="6966" y="3505097"/>
                  <a:pt x="7791" y="3387947"/>
                </a:cubicBezTo>
                <a:cubicBezTo>
                  <a:pt x="3708" y="3034667"/>
                  <a:pt x="693" y="766822"/>
                  <a:pt x="693" y="202759"/>
                </a:cubicBezTo>
                <a:close/>
              </a:path>
            </a:pathLst>
          </a:custGeom>
          <a:solidFill>
            <a:srgbClr val="6B9E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73" name="Google Shape;73;p32"/>
          <p:cNvSpPr/>
          <p:nvPr/>
        </p:nvSpPr>
        <p:spPr>
          <a:xfrm rot="5400000">
            <a:off x="4655840" y="5013176"/>
            <a:ext cx="1728192" cy="1440160"/>
          </a:xfrm>
          <a:custGeom>
            <a:avLst/>
            <a:gdLst/>
            <a:ahLst/>
            <a:cxnLst/>
            <a:rect l="l" t="t" r="r" b="b"/>
            <a:pathLst>
              <a:path w="1308305" h="1129921" extrusionOk="0">
                <a:moveTo>
                  <a:pt x="2" y="63035"/>
                </a:moveTo>
                <a:cubicBezTo>
                  <a:pt x="-194" y="28681"/>
                  <a:pt x="16873" y="1440"/>
                  <a:pt x="58033" y="0"/>
                </a:cubicBezTo>
                <a:lnTo>
                  <a:pt x="971914" y="1113"/>
                </a:lnTo>
                <a:cubicBezTo>
                  <a:pt x="998183" y="2449"/>
                  <a:pt x="1034283" y="22342"/>
                  <a:pt x="1048217" y="46926"/>
                </a:cubicBezTo>
                <a:lnTo>
                  <a:pt x="1284985" y="497473"/>
                </a:lnTo>
                <a:cubicBezTo>
                  <a:pt x="1316537" y="563951"/>
                  <a:pt x="1315618" y="564947"/>
                  <a:pt x="1284985" y="632996"/>
                </a:cubicBezTo>
                <a:lnTo>
                  <a:pt x="1045459" y="1083683"/>
                </a:lnTo>
                <a:cubicBezTo>
                  <a:pt x="1026180" y="1114866"/>
                  <a:pt x="995042" y="1130276"/>
                  <a:pt x="972237" y="1129915"/>
                </a:cubicBezTo>
                <a:lnTo>
                  <a:pt x="64601" y="1129916"/>
                </a:lnTo>
                <a:cubicBezTo>
                  <a:pt x="25939" y="1129586"/>
                  <a:pt x="1818" y="1098901"/>
                  <a:pt x="2057" y="1062155"/>
                </a:cubicBezTo>
                <a:cubicBezTo>
                  <a:pt x="875" y="951339"/>
                  <a:pt x="2" y="239969"/>
                  <a:pt x="2" y="6303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74" name="Google Shape;74;p32"/>
          <p:cNvSpPr/>
          <p:nvPr/>
        </p:nvSpPr>
        <p:spPr>
          <a:xfrm rot="5400000">
            <a:off x="71500" y="3104964"/>
            <a:ext cx="2088232" cy="1440160"/>
          </a:xfrm>
          <a:custGeom>
            <a:avLst/>
            <a:gdLst/>
            <a:ahLst/>
            <a:cxnLst/>
            <a:rect l="l" t="t" r="r" b="b"/>
            <a:pathLst>
              <a:path w="6165436" h="3605120" extrusionOk="0">
                <a:moveTo>
                  <a:pt x="693" y="202759"/>
                </a:moveTo>
                <a:cubicBezTo>
                  <a:pt x="0" y="90613"/>
                  <a:pt x="61821" y="2242"/>
                  <a:pt x="211403" y="0"/>
                </a:cubicBezTo>
                <a:lnTo>
                  <a:pt x="4975227" y="5356"/>
                </a:lnTo>
                <a:cubicBezTo>
                  <a:pt x="5065953" y="9614"/>
                  <a:pt x="5190629" y="73032"/>
                  <a:pt x="5238752" y="151406"/>
                </a:cubicBezTo>
                <a:lnTo>
                  <a:pt x="6056466" y="1587747"/>
                </a:lnTo>
                <a:cubicBezTo>
                  <a:pt x="6165436" y="1799679"/>
                  <a:pt x="6162263" y="1802854"/>
                  <a:pt x="6056466" y="2019795"/>
                </a:cubicBezTo>
                <a:lnTo>
                  <a:pt x="5229227" y="3456581"/>
                </a:lnTo>
                <a:cubicBezTo>
                  <a:pt x="5162644" y="3555991"/>
                  <a:pt x="5055105" y="3605120"/>
                  <a:pt x="4976343" y="3603970"/>
                </a:cubicBezTo>
                <a:lnTo>
                  <a:pt x="223815" y="3603971"/>
                </a:lnTo>
                <a:cubicBezTo>
                  <a:pt x="90280" y="3602925"/>
                  <a:pt x="6966" y="3505097"/>
                  <a:pt x="7791" y="3387947"/>
                </a:cubicBezTo>
                <a:cubicBezTo>
                  <a:pt x="3708" y="3034667"/>
                  <a:pt x="693" y="766822"/>
                  <a:pt x="693" y="20275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75" name="Google Shape;75;p32"/>
          <p:cNvSpPr/>
          <p:nvPr/>
        </p:nvSpPr>
        <p:spPr>
          <a:xfrm rot="-5400000">
            <a:off x="71500" y="872716"/>
            <a:ext cx="2304256" cy="1224136"/>
          </a:xfrm>
          <a:custGeom>
            <a:avLst/>
            <a:gdLst/>
            <a:ahLst/>
            <a:cxnLst/>
            <a:rect l="l" t="t" r="r" b="b"/>
            <a:pathLst>
              <a:path w="6165436" h="3605120" extrusionOk="0">
                <a:moveTo>
                  <a:pt x="693" y="202759"/>
                </a:moveTo>
                <a:cubicBezTo>
                  <a:pt x="0" y="90613"/>
                  <a:pt x="61821" y="2242"/>
                  <a:pt x="211403" y="0"/>
                </a:cubicBezTo>
                <a:lnTo>
                  <a:pt x="4975227" y="5356"/>
                </a:lnTo>
                <a:cubicBezTo>
                  <a:pt x="5065953" y="9614"/>
                  <a:pt x="5190629" y="73032"/>
                  <a:pt x="5238752" y="151406"/>
                </a:cubicBezTo>
                <a:lnTo>
                  <a:pt x="6056466" y="1587747"/>
                </a:lnTo>
                <a:cubicBezTo>
                  <a:pt x="6165436" y="1799679"/>
                  <a:pt x="6162263" y="1802854"/>
                  <a:pt x="6056466" y="2019795"/>
                </a:cubicBezTo>
                <a:lnTo>
                  <a:pt x="5229227" y="3456581"/>
                </a:lnTo>
                <a:cubicBezTo>
                  <a:pt x="5162644" y="3555991"/>
                  <a:pt x="5055105" y="3605120"/>
                  <a:pt x="4976343" y="3603970"/>
                </a:cubicBezTo>
                <a:lnTo>
                  <a:pt x="223815" y="3603971"/>
                </a:lnTo>
                <a:cubicBezTo>
                  <a:pt x="90280" y="3602925"/>
                  <a:pt x="6966" y="3505097"/>
                  <a:pt x="7791" y="3387947"/>
                </a:cubicBezTo>
                <a:cubicBezTo>
                  <a:pt x="3708" y="3034667"/>
                  <a:pt x="693" y="766822"/>
                  <a:pt x="693" y="202759"/>
                </a:cubicBezTo>
                <a:close/>
              </a:path>
            </a:pathLst>
          </a:custGeom>
          <a:solidFill>
            <a:srgbClr val="6B9E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76" name="Google Shape;76;p32"/>
          <p:cNvSpPr txBox="1">
            <a:spLocks noGrp="1"/>
          </p:cNvSpPr>
          <p:nvPr>
            <p:ph type="subTitle" idx="1"/>
          </p:nvPr>
        </p:nvSpPr>
        <p:spPr>
          <a:xfrm>
            <a:off x="467544" y="2852936"/>
            <a:ext cx="1296144" cy="158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–"/>
              <a:defRPr/>
            </a:lvl3pPr>
            <a:lvl4pPr lvl="3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*"/>
              <a:defRPr/>
            </a:lvl4pPr>
            <a:lvl5pPr lvl="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*"/>
              <a:defRPr/>
            </a:lvl5pPr>
            <a:lvl6pPr lvl="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3C21"/>
              </a:buClr>
              <a:buSzPts val="1800"/>
              <a:buChar char="*"/>
              <a:defRPr/>
            </a:lvl6pPr>
            <a:lvl7pPr lvl="6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3C21"/>
              </a:buClr>
              <a:buSzPts val="1800"/>
              <a:buChar char="*"/>
              <a:defRPr/>
            </a:lvl7pPr>
            <a:lvl8pPr lvl="7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3C21"/>
              </a:buClr>
              <a:buSzPts val="1800"/>
              <a:buChar char="*"/>
              <a:defRPr/>
            </a:lvl8pPr>
            <a:lvl9pPr lvl="8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3C21"/>
              </a:buClr>
              <a:buSzPts val="1800"/>
              <a:buChar char="*"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title"/>
          </p:nvPr>
        </p:nvSpPr>
        <p:spPr>
          <a:xfrm>
            <a:off x="2339752" y="764704"/>
            <a:ext cx="4896544" cy="3672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cap="none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chapitre Patrimoine">
  <p:cSld name="Diapositive de chapitre Patrimoine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/>
          <p:nvPr/>
        </p:nvSpPr>
        <p:spPr>
          <a:xfrm>
            <a:off x="2051717" y="548680"/>
            <a:ext cx="7119977" cy="4104456"/>
          </a:xfrm>
          <a:custGeom>
            <a:avLst/>
            <a:gdLst/>
            <a:ahLst/>
            <a:cxnLst/>
            <a:rect l="l" t="t" r="r" b="b"/>
            <a:pathLst>
              <a:path w="6165436" h="3605120" extrusionOk="0">
                <a:moveTo>
                  <a:pt x="693" y="202759"/>
                </a:moveTo>
                <a:cubicBezTo>
                  <a:pt x="0" y="90613"/>
                  <a:pt x="61821" y="2242"/>
                  <a:pt x="211403" y="0"/>
                </a:cubicBezTo>
                <a:lnTo>
                  <a:pt x="4975227" y="5356"/>
                </a:lnTo>
                <a:cubicBezTo>
                  <a:pt x="5065953" y="9614"/>
                  <a:pt x="5190629" y="73032"/>
                  <a:pt x="5238752" y="151406"/>
                </a:cubicBezTo>
                <a:lnTo>
                  <a:pt x="6056466" y="1587747"/>
                </a:lnTo>
                <a:cubicBezTo>
                  <a:pt x="6165436" y="1799679"/>
                  <a:pt x="6162263" y="1802854"/>
                  <a:pt x="6056466" y="2019795"/>
                </a:cubicBezTo>
                <a:lnTo>
                  <a:pt x="5229227" y="3456581"/>
                </a:lnTo>
                <a:cubicBezTo>
                  <a:pt x="5162644" y="3555991"/>
                  <a:pt x="5055105" y="3605120"/>
                  <a:pt x="4976343" y="3603970"/>
                </a:cubicBezTo>
                <a:lnTo>
                  <a:pt x="223815" y="3603971"/>
                </a:lnTo>
                <a:cubicBezTo>
                  <a:pt x="90280" y="3602925"/>
                  <a:pt x="6966" y="3505097"/>
                  <a:pt x="7791" y="3387947"/>
                </a:cubicBezTo>
                <a:cubicBezTo>
                  <a:pt x="3708" y="3034667"/>
                  <a:pt x="693" y="766822"/>
                  <a:pt x="693" y="20275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80" name="Google Shape;80;p33"/>
          <p:cNvSpPr/>
          <p:nvPr/>
        </p:nvSpPr>
        <p:spPr>
          <a:xfrm>
            <a:off x="6456041" y="4869160"/>
            <a:ext cx="1728192" cy="1080120"/>
          </a:xfrm>
          <a:custGeom>
            <a:avLst/>
            <a:gdLst/>
            <a:ahLst/>
            <a:cxnLst/>
            <a:rect l="l" t="t" r="r" b="b"/>
            <a:pathLst>
              <a:path w="6165436" h="3605120" extrusionOk="0">
                <a:moveTo>
                  <a:pt x="693" y="202759"/>
                </a:moveTo>
                <a:cubicBezTo>
                  <a:pt x="0" y="90613"/>
                  <a:pt x="61821" y="2242"/>
                  <a:pt x="211403" y="0"/>
                </a:cubicBezTo>
                <a:lnTo>
                  <a:pt x="4975227" y="5356"/>
                </a:lnTo>
                <a:cubicBezTo>
                  <a:pt x="5065953" y="9614"/>
                  <a:pt x="5190629" y="73032"/>
                  <a:pt x="5238752" y="151406"/>
                </a:cubicBezTo>
                <a:lnTo>
                  <a:pt x="6056466" y="1587747"/>
                </a:lnTo>
                <a:cubicBezTo>
                  <a:pt x="6165436" y="1799679"/>
                  <a:pt x="6162263" y="1802854"/>
                  <a:pt x="6056466" y="2019795"/>
                </a:cubicBezTo>
                <a:lnTo>
                  <a:pt x="5229227" y="3456581"/>
                </a:lnTo>
                <a:cubicBezTo>
                  <a:pt x="5162644" y="3555991"/>
                  <a:pt x="5055105" y="3605120"/>
                  <a:pt x="4976343" y="3603970"/>
                </a:cubicBezTo>
                <a:lnTo>
                  <a:pt x="223815" y="3603971"/>
                </a:lnTo>
                <a:cubicBezTo>
                  <a:pt x="90280" y="3602925"/>
                  <a:pt x="6966" y="3505097"/>
                  <a:pt x="7791" y="3387947"/>
                </a:cubicBezTo>
                <a:cubicBezTo>
                  <a:pt x="3708" y="3034667"/>
                  <a:pt x="693" y="766822"/>
                  <a:pt x="693" y="202759"/>
                </a:cubicBezTo>
                <a:close/>
              </a:path>
            </a:pathLst>
          </a:custGeom>
          <a:solidFill>
            <a:srgbClr val="6B9E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81" name="Google Shape;81;p33"/>
          <p:cNvSpPr/>
          <p:nvPr/>
        </p:nvSpPr>
        <p:spPr>
          <a:xfrm rot="5400000">
            <a:off x="4655840" y="5013176"/>
            <a:ext cx="1728192" cy="1440160"/>
          </a:xfrm>
          <a:custGeom>
            <a:avLst/>
            <a:gdLst/>
            <a:ahLst/>
            <a:cxnLst/>
            <a:rect l="l" t="t" r="r" b="b"/>
            <a:pathLst>
              <a:path w="1308305" h="1129921" extrusionOk="0">
                <a:moveTo>
                  <a:pt x="2" y="63035"/>
                </a:moveTo>
                <a:cubicBezTo>
                  <a:pt x="-194" y="28681"/>
                  <a:pt x="16873" y="1440"/>
                  <a:pt x="58033" y="0"/>
                </a:cubicBezTo>
                <a:lnTo>
                  <a:pt x="971914" y="1113"/>
                </a:lnTo>
                <a:cubicBezTo>
                  <a:pt x="998183" y="2449"/>
                  <a:pt x="1034283" y="22342"/>
                  <a:pt x="1048217" y="46926"/>
                </a:cubicBezTo>
                <a:lnTo>
                  <a:pt x="1284985" y="497473"/>
                </a:lnTo>
                <a:cubicBezTo>
                  <a:pt x="1316537" y="563951"/>
                  <a:pt x="1315618" y="564947"/>
                  <a:pt x="1284985" y="632996"/>
                </a:cubicBezTo>
                <a:lnTo>
                  <a:pt x="1045459" y="1083683"/>
                </a:lnTo>
                <a:cubicBezTo>
                  <a:pt x="1026180" y="1114866"/>
                  <a:pt x="995042" y="1130276"/>
                  <a:pt x="972237" y="1129915"/>
                </a:cubicBezTo>
                <a:lnTo>
                  <a:pt x="64601" y="1129916"/>
                </a:lnTo>
                <a:cubicBezTo>
                  <a:pt x="25939" y="1129586"/>
                  <a:pt x="1818" y="1098901"/>
                  <a:pt x="2057" y="1062155"/>
                </a:cubicBezTo>
                <a:cubicBezTo>
                  <a:pt x="875" y="951339"/>
                  <a:pt x="2" y="239969"/>
                  <a:pt x="2" y="6303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82" name="Google Shape;82;p33"/>
          <p:cNvSpPr/>
          <p:nvPr/>
        </p:nvSpPr>
        <p:spPr>
          <a:xfrm rot="5400000">
            <a:off x="71500" y="3104964"/>
            <a:ext cx="2088232" cy="1440160"/>
          </a:xfrm>
          <a:custGeom>
            <a:avLst/>
            <a:gdLst/>
            <a:ahLst/>
            <a:cxnLst/>
            <a:rect l="l" t="t" r="r" b="b"/>
            <a:pathLst>
              <a:path w="6165436" h="3605120" extrusionOk="0">
                <a:moveTo>
                  <a:pt x="693" y="202759"/>
                </a:moveTo>
                <a:cubicBezTo>
                  <a:pt x="0" y="90613"/>
                  <a:pt x="61821" y="2242"/>
                  <a:pt x="211403" y="0"/>
                </a:cubicBezTo>
                <a:lnTo>
                  <a:pt x="4975227" y="5356"/>
                </a:lnTo>
                <a:cubicBezTo>
                  <a:pt x="5065953" y="9614"/>
                  <a:pt x="5190629" y="73032"/>
                  <a:pt x="5238752" y="151406"/>
                </a:cubicBezTo>
                <a:lnTo>
                  <a:pt x="6056466" y="1587747"/>
                </a:lnTo>
                <a:cubicBezTo>
                  <a:pt x="6165436" y="1799679"/>
                  <a:pt x="6162263" y="1802854"/>
                  <a:pt x="6056466" y="2019795"/>
                </a:cubicBezTo>
                <a:lnTo>
                  <a:pt x="5229227" y="3456581"/>
                </a:lnTo>
                <a:cubicBezTo>
                  <a:pt x="5162644" y="3555991"/>
                  <a:pt x="5055105" y="3605120"/>
                  <a:pt x="4976343" y="3603970"/>
                </a:cubicBezTo>
                <a:lnTo>
                  <a:pt x="223815" y="3603971"/>
                </a:lnTo>
                <a:cubicBezTo>
                  <a:pt x="90280" y="3602925"/>
                  <a:pt x="6966" y="3505097"/>
                  <a:pt x="7791" y="3387947"/>
                </a:cubicBezTo>
                <a:cubicBezTo>
                  <a:pt x="3708" y="3034667"/>
                  <a:pt x="693" y="766822"/>
                  <a:pt x="693" y="20275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83" name="Google Shape;83;p33"/>
          <p:cNvSpPr/>
          <p:nvPr/>
        </p:nvSpPr>
        <p:spPr>
          <a:xfrm rot="-5400000">
            <a:off x="71500" y="872716"/>
            <a:ext cx="2304256" cy="1224136"/>
          </a:xfrm>
          <a:custGeom>
            <a:avLst/>
            <a:gdLst/>
            <a:ahLst/>
            <a:cxnLst/>
            <a:rect l="l" t="t" r="r" b="b"/>
            <a:pathLst>
              <a:path w="6165436" h="3605120" extrusionOk="0">
                <a:moveTo>
                  <a:pt x="693" y="202759"/>
                </a:moveTo>
                <a:cubicBezTo>
                  <a:pt x="0" y="90613"/>
                  <a:pt x="61821" y="2242"/>
                  <a:pt x="211403" y="0"/>
                </a:cubicBezTo>
                <a:lnTo>
                  <a:pt x="4975227" y="5356"/>
                </a:lnTo>
                <a:cubicBezTo>
                  <a:pt x="5065953" y="9614"/>
                  <a:pt x="5190629" y="73032"/>
                  <a:pt x="5238752" y="151406"/>
                </a:cubicBezTo>
                <a:lnTo>
                  <a:pt x="6056466" y="1587747"/>
                </a:lnTo>
                <a:cubicBezTo>
                  <a:pt x="6165436" y="1799679"/>
                  <a:pt x="6162263" y="1802854"/>
                  <a:pt x="6056466" y="2019795"/>
                </a:cubicBezTo>
                <a:lnTo>
                  <a:pt x="5229227" y="3456581"/>
                </a:lnTo>
                <a:cubicBezTo>
                  <a:pt x="5162644" y="3555991"/>
                  <a:pt x="5055105" y="3605120"/>
                  <a:pt x="4976343" y="3603970"/>
                </a:cubicBezTo>
                <a:lnTo>
                  <a:pt x="223815" y="3603971"/>
                </a:lnTo>
                <a:cubicBezTo>
                  <a:pt x="90280" y="3602925"/>
                  <a:pt x="6966" y="3505097"/>
                  <a:pt x="7791" y="3387947"/>
                </a:cubicBezTo>
                <a:cubicBezTo>
                  <a:pt x="3708" y="3034667"/>
                  <a:pt x="693" y="766822"/>
                  <a:pt x="693" y="202759"/>
                </a:cubicBezTo>
                <a:close/>
              </a:path>
            </a:pathLst>
          </a:custGeom>
          <a:solidFill>
            <a:srgbClr val="6B9E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pic>
        <p:nvPicPr>
          <p:cNvPr id="84" name="Google Shape;84;p33" descr="LAVOGNE.png                                                    005189A9&#10;Disque Dur                     C16B7E4D: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010348" y="5157192"/>
            <a:ext cx="1019175" cy="99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33" descr="PIQUEPRUNE.png                                                 000C2D7BMacintosh HD                   C2D262E5: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8175" y="1020763"/>
            <a:ext cx="1114425" cy="1076325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33"/>
          <p:cNvSpPr txBox="1">
            <a:spLocks noGrp="1"/>
          </p:cNvSpPr>
          <p:nvPr>
            <p:ph type="subTitle" idx="1"/>
          </p:nvPr>
        </p:nvSpPr>
        <p:spPr>
          <a:xfrm>
            <a:off x="467544" y="2852936"/>
            <a:ext cx="1296144" cy="158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–"/>
              <a:defRPr/>
            </a:lvl3pPr>
            <a:lvl4pPr lvl="3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*"/>
              <a:defRPr/>
            </a:lvl4pPr>
            <a:lvl5pPr lvl="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*"/>
              <a:defRPr/>
            </a:lvl5pPr>
            <a:lvl6pPr lvl="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3C21"/>
              </a:buClr>
              <a:buSzPts val="1800"/>
              <a:buChar char="*"/>
              <a:defRPr/>
            </a:lvl6pPr>
            <a:lvl7pPr lvl="6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3C21"/>
              </a:buClr>
              <a:buSzPts val="1800"/>
              <a:buChar char="*"/>
              <a:defRPr/>
            </a:lvl7pPr>
            <a:lvl8pPr lvl="7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3C21"/>
              </a:buClr>
              <a:buSzPts val="1800"/>
              <a:buChar char="*"/>
              <a:defRPr/>
            </a:lvl8pPr>
            <a:lvl9pPr lvl="8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33C21"/>
              </a:buClr>
              <a:buSzPts val="1800"/>
              <a:buChar char="*"/>
              <a:defRPr/>
            </a:lvl9pPr>
          </a:lstStyle>
          <a:p>
            <a:endParaRPr/>
          </a:p>
        </p:txBody>
      </p:sp>
      <p:sp>
        <p:nvSpPr>
          <p:cNvPr id="87" name="Google Shape;87;p33"/>
          <p:cNvSpPr txBox="1">
            <a:spLocks noGrp="1"/>
          </p:cNvSpPr>
          <p:nvPr>
            <p:ph type="title"/>
          </p:nvPr>
        </p:nvSpPr>
        <p:spPr>
          <a:xfrm>
            <a:off x="2339752" y="764704"/>
            <a:ext cx="4896544" cy="3672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cap="none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9"/>
          <p:cNvSpPr txBox="1">
            <a:spLocks noGrp="1"/>
          </p:cNvSpPr>
          <p:nvPr>
            <p:ph type="title"/>
          </p:nvPr>
        </p:nvSpPr>
        <p:spPr>
          <a:xfrm>
            <a:off x="527383" y="116632"/>
            <a:ext cx="11137237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00" b="0" i="0" u="none" strike="noStrike" cap="none">
                <a:solidFill>
                  <a:srgbClr val="E54B2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00" b="0" i="0" u="none" strike="noStrike" cap="none">
                <a:solidFill>
                  <a:srgbClr val="E54B2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00" b="0" i="0" u="none" strike="noStrike" cap="none">
                <a:solidFill>
                  <a:srgbClr val="E54B2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00" b="0" i="0" u="none" strike="noStrike" cap="none">
                <a:solidFill>
                  <a:srgbClr val="E54B2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00" b="0" i="0" u="none" strike="noStrike" cap="none">
                <a:solidFill>
                  <a:srgbClr val="E54B2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00" b="0" i="0" u="none" strike="noStrike" cap="none">
                <a:solidFill>
                  <a:srgbClr val="E54B2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00" b="0" i="0" u="none" strike="noStrike" cap="none">
                <a:solidFill>
                  <a:srgbClr val="E54B2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00" b="0" i="0" u="none" strike="noStrike" cap="none">
                <a:solidFill>
                  <a:srgbClr val="E54B2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9"/>
          <p:cNvSpPr txBox="1">
            <a:spLocks noGrp="1"/>
          </p:cNvSpPr>
          <p:nvPr>
            <p:ph type="body" idx="1"/>
          </p:nvPr>
        </p:nvSpPr>
        <p:spPr>
          <a:xfrm>
            <a:off x="508001" y="1268760"/>
            <a:ext cx="11156619" cy="4454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Times"/>
              <a:buChar char="•"/>
              <a:defRPr sz="2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*"/>
              <a:defRPr sz="2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*"/>
              <a:defRPr sz="2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33C21"/>
              </a:buClr>
              <a:buSzPts val="1600"/>
              <a:buFont typeface="Arial"/>
              <a:buChar char="*"/>
              <a:defRPr sz="1600" b="0" i="0" u="none" strike="noStrike" cap="none">
                <a:solidFill>
                  <a:srgbClr val="833C2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33C21"/>
              </a:buClr>
              <a:buSzPts val="1600"/>
              <a:buFont typeface="Arial"/>
              <a:buChar char="*"/>
              <a:defRPr sz="1600" b="0" i="0" u="none" strike="noStrike" cap="none">
                <a:solidFill>
                  <a:srgbClr val="833C2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33C21"/>
              </a:buClr>
              <a:buSzPts val="1600"/>
              <a:buFont typeface="Arial"/>
              <a:buChar char="*"/>
              <a:defRPr sz="1600" b="0" i="0" u="none" strike="noStrike" cap="none">
                <a:solidFill>
                  <a:srgbClr val="833C2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33C21"/>
              </a:buClr>
              <a:buSzPts val="1600"/>
              <a:buFont typeface="Arial"/>
              <a:buChar char="*"/>
              <a:defRPr sz="1600" b="0" i="0" u="none" strike="noStrike" cap="none">
                <a:solidFill>
                  <a:srgbClr val="833C2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9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13" name="Google Shape;13;p19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14" name="Google Shape;14;p19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5"/>
          <p:cNvSpPr txBox="1">
            <a:spLocks noGrp="1"/>
          </p:cNvSpPr>
          <p:nvPr>
            <p:ph type="title"/>
          </p:nvPr>
        </p:nvSpPr>
        <p:spPr>
          <a:xfrm>
            <a:off x="2339752" y="764704"/>
            <a:ext cx="4896544" cy="3672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/>
              <a:t>LA VALLEE VERTE</a:t>
            </a:r>
            <a:br>
              <a:rPr lang="fr-FR"/>
            </a:br>
            <a:br>
              <a:rPr lang="fr-FR"/>
            </a:br>
            <a:r>
              <a:rPr lang="fr-FR"/>
              <a:t>Préserver la richesse paysagère</a:t>
            </a:r>
            <a:endParaRPr/>
          </a:p>
        </p:txBody>
      </p:sp>
      <p:sp>
        <p:nvSpPr>
          <p:cNvPr id="305" name="Google Shape;305;p5"/>
          <p:cNvSpPr txBox="1">
            <a:spLocks noGrp="1"/>
          </p:cNvSpPr>
          <p:nvPr>
            <p:ph type="subTitle" idx="1"/>
          </p:nvPr>
        </p:nvSpPr>
        <p:spPr>
          <a:xfrm>
            <a:off x="4856480" y="5042945"/>
            <a:ext cx="1320799" cy="1135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fr-FR" sz="1600" dirty="0">
                <a:solidFill>
                  <a:schemeClr val="dk2"/>
                </a:solidFill>
              </a:rPr>
              <a:t>COPIL 1</a:t>
            </a:r>
            <a:endParaRPr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endParaRPr sz="1600" dirty="0">
              <a:solidFill>
                <a:schemeClr val="dk2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fr-FR" sz="1600" dirty="0">
                <a:solidFill>
                  <a:schemeClr val="dk2"/>
                </a:solidFill>
              </a:rPr>
              <a:t>11 mars 2022</a:t>
            </a:r>
            <a:endParaRPr sz="1600" dirty="0">
              <a:solidFill>
                <a:schemeClr val="dk2"/>
              </a:solidFill>
            </a:endParaRPr>
          </a:p>
        </p:txBody>
      </p:sp>
      <p:sp>
        <p:nvSpPr>
          <p:cNvPr id="306" name="Google Shape;306;p5"/>
          <p:cNvSpPr txBox="1"/>
          <p:nvPr/>
        </p:nvSpPr>
        <p:spPr>
          <a:xfrm>
            <a:off x="6514675" y="4889744"/>
            <a:ext cx="1320900" cy="11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84"/>
          <p:cNvSpPr txBox="1">
            <a:spLocks noGrp="1"/>
          </p:cNvSpPr>
          <p:nvPr>
            <p:ph type="title"/>
          </p:nvPr>
        </p:nvSpPr>
        <p:spPr>
          <a:xfrm>
            <a:off x="1871532" y="188640"/>
            <a:ext cx="9889099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dirty="0"/>
              <a:t>Phasage et calendrier</a:t>
            </a:r>
            <a:endParaRPr dirty="0"/>
          </a:p>
        </p:txBody>
      </p:sp>
      <p:graphicFrame>
        <p:nvGraphicFramePr>
          <p:cNvPr id="2" name="Tableau 2">
            <a:extLst>
              <a:ext uri="{FF2B5EF4-FFF2-40B4-BE49-F238E27FC236}">
                <a16:creationId xmlns:a16="http://schemas.microsoft.com/office/drawing/2014/main" id="{830A10AD-AF8F-4E04-8251-12CD55920E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9298624"/>
              </p:ext>
            </p:extLst>
          </p:nvPr>
        </p:nvGraphicFramePr>
        <p:xfrm>
          <a:off x="457201" y="1480082"/>
          <a:ext cx="11303424" cy="5318025"/>
        </p:xfrm>
        <a:graphic>
          <a:graphicData uri="http://schemas.openxmlformats.org/drawingml/2006/table">
            <a:tbl>
              <a:tblPr firstRow="1" bandRow="1">
                <a:tableStyleId>{13DDB6A3-DC97-4004-962C-A1DB74FC57E2}</a:tableStyleId>
              </a:tblPr>
              <a:tblGrid>
                <a:gridCol w="706464">
                  <a:extLst>
                    <a:ext uri="{9D8B030D-6E8A-4147-A177-3AD203B41FA5}">
                      <a16:colId xmlns:a16="http://schemas.microsoft.com/office/drawing/2014/main" val="4137843187"/>
                    </a:ext>
                  </a:extLst>
                </a:gridCol>
                <a:gridCol w="706464">
                  <a:extLst>
                    <a:ext uri="{9D8B030D-6E8A-4147-A177-3AD203B41FA5}">
                      <a16:colId xmlns:a16="http://schemas.microsoft.com/office/drawing/2014/main" val="764112619"/>
                    </a:ext>
                  </a:extLst>
                </a:gridCol>
                <a:gridCol w="706464">
                  <a:extLst>
                    <a:ext uri="{9D8B030D-6E8A-4147-A177-3AD203B41FA5}">
                      <a16:colId xmlns:a16="http://schemas.microsoft.com/office/drawing/2014/main" val="3565518767"/>
                    </a:ext>
                  </a:extLst>
                </a:gridCol>
                <a:gridCol w="706464">
                  <a:extLst>
                    <a:ext uri="{9D8B030D-6E8A-4147-A177-3AD203B41FA5}">
                      <a16:colId xmlns:a16="http://schemas.microsoft.com/office/drawing/2014/main" val="3567065168"/>
                    </a:ext>
                  </a:extLst>
                </a:gridCol>
                <a:gridCol w="706464">
                  <a:extLst>
                    <a:ext uri="{9D8B030D-6E8A-4147-A177-3AD203B41FA5}">
                      <a16:colId xmlns:a16="http://schemas.microsoft.com/office/drawing/2014/main" val="2017777921"/>
                    </a:ext>
                  </a:extLst>
                </a:gridCol>
                <a:gridCol w="706464">
                  <a:extLst>
                    <a:ext uri="{9D8B030D-6E8A-4147-A177-3AD203B41FA5}">
                      <a16:colId xmlns:a16="http://schemas.microsoft.com/office/drawing/2014/main" val="1845953719"/>
                    </a:ext>
                  </a:extLst>
                </a:gridCol>
                <a:gridCol w="706464">
                  <a:extLst>
                    <a:ext uri="{9D8B030D-6E8A-4147-A177-3AD203B41FA5}">
                      <a16:colId xmlns:a16="http://schemas.microsoft.com/office/drawing/2014/main" val="3530627961"/>
                    </a:ext>
                  </a:extLst>
                </a:gridCol>
                <a:gridCol w="706464">
                  <a:extLst>
                    <a:ext uri="{9D8B030D-6E8A-4147-A177-3AD203B41FA5}">
                      <a16:colId xmlns:a16="http://schemas.microsoft.com/office/drawing/2014/main" val="464767910"/>
                    </a:ext>
                  </a:extLst>
                </a:gridCol>
                <a:gridCol w="706464">
                  <a:extLst>
                    <a:ext uri="{9D8B030D-6E8A-4147-A177-3AD203B41FA5}">
                      <a16:colId xmlns:a16="http://schemas.microsoft.com/office/drawing/2014/main" val="921103120"/>
                    </a:ext>
                  </a:extLst>
                </a:gridCol>
                <a:gridCol w="706464">
                  <a:extLst>
                    <a:ext uri="{9D8B030D-6E8A-4147-A177-3AD203B41FA5}">
                      <a16:colId xmlns:a16="http://schemas.microsoft.com/office/drawing/2014/main" val="2946664835"/>
                    </a:ext>
                  </a:extLst>
                </a:gridCol>
                <a:gridCol w="706464">
                  <a:extLst>
                    <a:ext uri="{9D8B030D-6E8A-4147-A177-3AD203B41FA5}">
                      <a16:colId xmlns:a16="http://schemas.microsoft.com/office/drawing/2014/main" val="861096669"/>
                    </a:ext>
                  </a:extLst>
                </a:gridCol>
                <a:gridCol w="706464">
                  <a:extLst>
                    <a:ext uri="{9D8B030D-6E8A-4147-A177-3AD203B41FA5}">
                      <a16:colId xmlns:a16="http://schemas.microsoft.com/office/drawing/2014/main" val="1904530489"/>
                    </a:ext>
                  </a:extLst>
                </a:gridCol>
                <a:gridCol w="706464">
                  <a:extLst>
                    <a:ext uri="{9D8B030D-6E8A-4147-A177-3AD203B41FA5}">
                      <a16:colId xmlns:a16="http://schemas.microsoft.com/office/drawing/2014/main" val="2030455924"/>
                    </a:ext>
                  </a:extLst>
                </a:gridCol>
                <a:gridCol w="706464">
                  <a:extLst>
                    <a:ext uri="{9D8B030D-6E8A-4147-A177-3AD203B41FA5}">
                      <a16:colId xmlns:a16="http://schemas.microsoft.com/office/drawing/2014/main" val="3394494969"/>
                    </a:ext>
                  </a:extLst>
                </a:gridCol>
                <a:gridCol w="706464">
                  <a:extLst>
                    <a:ext uri="{9D8B030D-6E8A-4147-A177-3AD203B41FA5}">
                      <a16:colId xmlns:a16="http://schemas.microsoft.com/office/drawing/2014/main" val="2912769064"/>
                    </a:ext>
                  </a:extLst>
                </a:gridCol>
                <a:gridCol w="706464">
                  <a:extLst>
                    <a:ext uri="{9D8B030D-6E8A-4147-A177-3AD203B41FA5}">
                      <a16:colId xmlns:a16="http://schemas.microsoft.com/office/drawing/2014/main" val="915681733"/>
                    </a:ext>
                  </a:extLst>
                </a:gridCol>
              </a:tblGrid>
              <a:tr h="454436">
                <a:tc gridSpan="4">
                  <a:txBody>
                    <a:bodyPr/>
                    <a:lstStyle/>
                    <a:p>
                      <a:r>
                        <a:rPr lang="fr-FR" dirty="0"/>
                        <a:t>2021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fr-FR" dirty="0"/>
                        <a:t>2022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fr-FR" dirty="0"/>
                        <a:t>2023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fr-FR" dirty="0"/>
                        <a:t>2024…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6914914"/>
                  </a:ext>
                </a:extLst>
              </a:tr>
              <a:tr h="454436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dirty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Candidature AAP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7020633"/>
                  </a:ext>
                </a:extLst>
              </a:tr>
              <a:tr h="454436">
                <a:tc gridSpan="2">
                  <a:txBody>
                    <a:bodyPr/>
                    <a:lstStyle/>
                    <a:p>
                      <a:r>
                        <a:rPr lang="fr-FR" sz="8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Réunions partenaires</a:t>
                      </a:r>
                    </a:p>
                    <a:p>
                      <a:r>
                        <a:rPr lang="fr-FR" sz="8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Arboriculteurs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fr-FR" sz="8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Réunions d’information</a:t>
                      </a:r>
                    </a:p>
                    <a:p>
                      <a:r>
                        <a:rPr lang="fr-FR" sz="8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Communications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sz="8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8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80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80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80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80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80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80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80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80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80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80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8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8034509"/>
                  </a:ext>
                </a:extLst>
              </a:tr>
              <a:tr h="454436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Diagnostic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2827565"/>
                  </a:ext>
                </a:extLst>
              </a:tr>
              <a:tr h="560264">
                <a:tc>
                  <a:txBody>
                    <a:bodyPr/>
                    <a:lstStyle/>
                    <a:p>
                      <a:endParaRPr lang="fr-FR" sz="8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8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8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8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PRE-COTECH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8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COTECH</a:t>
                      </a:r>
                    </a:p>
                    <a:p>
                      <a:endParaRPr lang="fr-FR" sz="8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8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COPIL</a:t>
                      </a:r>
                    </a:p>
                    <a:p>
                      <a:endParaRPr lang="fr-FR" sz="8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8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800" b="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GT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8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GT</a:t>
                      </a:r>
                    </a:p>
                    <a:p>
                      <a:endParaRPr lang="fr-FR" sz="8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8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COTECH</a:t>
                      </a:r>
                    </a:p>
                    <a:p>
                      <a:endParaRPr lang="fr-FR" sz="8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8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COPIL</a:t>
                      </a:r>
                    </a:p>
                    <a:p>
                      <a:endParaRPr lang="fr-FR" sz="8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8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8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8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8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8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8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8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8193994"/>
                  </a:ext>
                </a:extLst>
              </a:tr>
              <a:tr h="634966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1400" u="none" strike="noStrike" cap="none" dirty="0">
                          <a:solidFill>
                            <a:srgbClr val="194A5D"/>
                          </a:solidFill>
                        </a:rPr>
                        <a:t>Orientations et définition du projet de territoire</a:t>
                      </a:r>
                      <a:endParaRPr lang="fr-FR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7409918"/>
                  </a:ext>
                </a:extLst>
              </a:tr>
              <a:tr h="520705">
                <a:tc>
                  <a:txBody>
                    <a:bodyPr/>
                    <a:lstStyle/>
                    <a:p>
                      <a:endParaRPr lang="fr-FR" sz="8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8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8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8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8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80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80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8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COTECH</a:t>
                      </a:r>
                    </a:p>
                    <a:p>
                      <a:endParaRPr lang="fr-FR" sz="8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8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COPIL</a:t>
                      </a:r>
                    </a:p>
                    <a:p>
                      <a:endParaRPr lang="fr-FR" sz="8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r>
                        <a:rPr lang="fr-FR" sz="8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GT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80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8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GT</a:t>
                      </a:r>
                    </a:p>
                    <a:p>
                      <a:endParaRPr lang="fr-FR" sz="8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8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COTECH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8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COPIL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8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8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8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8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9277190"/>
                  </a:ext>
                </a:extLst>
              </a:tr>
              <a:tr h="634966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1400" u="none" strike="noStrike" cap="none" dirty="0">
                          <a:solidFill>
                            <a:srgbClr val="194A5D"/>
                          </a:solidFill>
                        </a:rPr>
                        <a:t>Programme d’actions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1400" u="none" strike="noStrike" cap="none" dirty="0">
                          <a:solidFill>
                            <a:srgbClr val="194A5D"/>
                          </a:solidFill>
                        </a:rPr>
                        <a:t>et mise en œuvre</a:t>
                      </a:r>
                      <a:endParaRPr lang="fr-FR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0515667"/>
                  </a:ext>
                </a:extLst>
              </a:tr>
              <a:tr h="454436">
                <a:tc>
                  <a:txBody>
                    <a:bodyPr/>
                    <a:lstStyle/>
                    <a:p>
                      <a:endParaRPr lang="fr-FR" sz="8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8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8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8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8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8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8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fr-FR" sz="8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fr-FR" sz="8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8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8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8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COTECH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8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COPIL</a:t>
                      </a:r>
                    </a:p>
                    <a:p>
                      <a:endParaRPr lang="fr-FR" sz="8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r>
                        <a:rPr lang="fr-FR" sz="8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GT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8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8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COTECH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fr-FR" sz="8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8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COPIL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fr-FR" sz="8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9254371"/>
                  </a:ext>
                </a:extLst>
              </a:tr>
              <a:tr h="227218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CCDC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50" spc="6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DCE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fr-FR" sz="1050" spc="6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DC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050" spc="6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DC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50" spc="6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DC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50" spc="6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DC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50" spc="6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DC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50" spc="6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DC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50" spc="6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DC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50" spc="6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DCE6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fr-FR" sz="1050" spc="0" dirty="0">
                          <a:solidFill>
                            <a:schemeClr val="bg1"/>
                          </a:solidFill>
                        </a:rPr>
                        <a:t>Recherche de financements : LEADER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7768525"/>
                  </a:ext>
                </a:extLst>
              </a:tr>
              <a:tr h="227218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gridSpan="1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1050" spc="6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Communication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53214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85"/>
          <p:cNvSpPr txBox="1">
            <a:spLocks noGrp="1"/>
          </p:cNvSpPr>
          <p:nvPr>
            <p:ph type="title"/>
          </p:nvPr>
        </p:nvSpPr>
        <p:spPr>
          <a:xfrm>
            <a:off x="1871532" y="188640"/>
            <a:ext cx="9889099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/>
              <a:t>COPIL – COTECH</a:t>
            </a:r>
            <a:endParaRPr/>
          </a:p>
        </p:txBody>
      </p:sp>
      <p:sp>
        <p:nvSpPr>
          <p:cNvPr id="461" name="Google Shape;461;p85"/>
          <p:cNvSpPr txBox="1">
            <a:spLocks noGrp="1"/>
          </p:cNvSpPr>
          <p:nvPr>
            <p:ph type="body" idx="1"/>
          </p:nvPr>
        </p:nvSpPr>
        <p:spPr>
          <a:xfrm>
            <a:off x="508000" y="1484784"/>
            <a:ext cx="11252629" cy="4824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95301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endParaRPr sz="2000">
              <a:solidFill>
                <a:srgbClr val="CEA24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95301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endParaRPr sz="2000">
              <a:solidFill>
                <a:srgbClr val="CEA24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462" name="Google Shape;462;p85"/>
          <p:cNvGraphicFramePr/>
          <p:nvPr>
            <p:extLst>
              <p:ext uri="{D42A27DB-BD31-4B8C-83A1-F6EECF244321}">
                <p14:modId xmlns:p14="http://schemas.microsoft.com/office/powerpoint/2010/main" val="1093971518"/>
              </p:ext>
            </p:extLst>
          </p:nvPr>
        </p:nvGraphicFramePr>
        <p:xfrm>
          <a:off x="431371" y="1612801"/>
          <a:ext cx="11252650" cy="5971050"/>
        </p:xfrm>
        <a:graphic>
          <a:graphicData uri="http://schemas.openxmlformats.org/drawingml/2006/table">
            <a:tbl>
              <a:tblPr firstRow="1" bandRow="1">
                <a:noFill/>
                <a:tableStyleId>{13DDB6A3-DC97-4004-962C-A1DB74FC57E2}</a:tableStyleId>
              </a:tblPr>
              <a:tblGrid>
                <a:gridCol w="5626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26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5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2000" u="none" strike="noStrike" cap="none"/>
                        <a:t>COPIL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2000" u="none" strike="noStrike" cap="none"/>
                        <a:t>COTECH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70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1400" u="none" strike="noStrike" cap="none" dirty="0"/>
                        <a:t>Parc naturel régional des Grands Causses</a:t>
                      </a:r>
                      <a:endParaRPr lang="fr-FR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fr-FR" sz="1400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u="none" strike="noStrike" cap="none" dirty="0"/>
                        <a:t>Sous préfecture de Millau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u="none" strike="noStrike" cap="none" dirty="0"/>
                        <a:t>DREAL Occitanie</a:t>
                      </a:r>
                      <a:endParaRPr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u="none" strike="noStrike" cap="none" dirty="0"/>
                        <a:t>DDT de l'Aveyron</a:t>
                      </a:r>
                      <a:endParaRPr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u="none" strike="noStrike" cap="none" dirty="0"/>
                        <a:t>UDAP de l’Aveyron</a:t>
                      </a:r>
                      <a:endParaRPr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u="none" strike="noStrike" cap="none" dirty="0"/>
                        <a:t>Conseil régional d’Occitanie</a:t>
                      </a:r>
                      <a:endParaRPr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u="none" strike="noStrike" cap="none" dirty="0"/>
                        <a:t>Conseil départemental de l’Aveyron</a:t>
                      </a:r>
                      <a:endParaRPr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fr-FR" dirty="0"/>
                        <a:t>Communauté de communes de Millau Grands Causses</a:t>
                      </a:r>
                      <a:endParaRPr dirty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fr-FR" dirty="0"/>
                        <a:t>Communauté de communes de la Muse et des </a:t>
                      </a:r>
                      <a:r>
                        <a:rPr lang="fr-FR" dirty="0" err="1"/>
                        <a:t>Raspes</a:t>
                      </a:r>
                      <a:r>
                        <a:rPr lang="fr-FR" dirty="0"/>
                        <a:t> du Tarn</a:t>
                      </a:r>
                      <a:endParaRPr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fr-FR" sz="1400" u="none" strike="noStrike" cap="none" dirty="0"/>
                        <a:t>Chambre d'Agriculture de l'Aveyron</a:t>
                      </a:r>
                      <a:endParaRPr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fr-FR" sz="1400" u="none" strike="noStrike" cap="none" dirty="0"/>
                        <a:t>Association pour la Promotion de l'Agriculture Biologique en Aveyron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u="none" strike="noStrike" cap="none" dirty="0"/>
                        <a:t>Syndicat mixte du bassin versant Tarn-Amont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u="none" strike="noStrike" cap="none" dirty="0"/>
                        <a:t>Syndicat mixte Tarn-Sorgues-Dourdou-Rance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u="none" strike="noStrike" cap="none" dirty="0"/>
                        <a:t>Agence de l’eau Adour-Garonne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fr-FR" sz="1400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1400" u="none" strike="noStrike" cap="none" dirty="0"/>
                        <a:t>Parc naturel régional des Grands Causses</a:t>
                      </a:r>
                      <a:endParaRPr lang="fr-FR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fr-FR" sz="1400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u="none" strike="noStrike" cap="none" dirty="0"/>
                        <a:t>Communauté de Communes de Millau Grands Causses</a:t>
                      </a:r>
                      <a:endParaRPr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u="none" strike="noStrike" cap="none" dirty="0"/>
                        <a:t>Communauté de communes de la Muse et des </a:t>
                      </a:r>
                      <a:r>
                        <a:rPr lang="fr-FR" sz="1400" u="none" strike="noStrike" cap="none" dirty="0" err="1"/>
                        <a:t>Raspes</a:t>
                      </a:r>
                      <a:r>
                        <a:rPr lang="fr-FR" sz="1400" u="none" strike="noStrike" cap="none" dirty="0"/>
                        <a:t> du Tarn</a:t>
                      </a:r>
                      <a:endParaRPr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u="none" strike="noStrike" cap="none" dirty="0"/>
                        <a:t>16 communes</a:t>
                      </a:r>
                      <a:endParaRPr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fr-FR" sz="1400" u="none" strike="noStrike" cap="none" dirty="0"/>
                        <a:t>CAUE de l'Aveyron</a:t>
                      </a:r>
                      <a:endParaRPr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fr-FR" sz="1400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u="none" strike="noStrike" cap="none" dirty="0"/>
                        <a:t>Chambre d'Agriculture de l'Aveyron</a:t>
                      </a:r>
                      <a:endParaRPr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u="none" strike="noStrike" cap="none" dirty="0"/>
                        <a:t>Association pour la Promotion de l'Agriculture Biologique en Aveyron</a:t>
                      </a:r>
                      <a:endParaRPr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u="none" strike="noStrike" cap="none" dirty="0"/>
                        <a:t>Syndicat mixte du bassin versant Tarn-Amont</a:t>
                      </a:r>
                      <a:endParaRPr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fr-FR" sz="1400" u="none" strike="noStrike" cap="none" dirty="0"/>
                        <a:t>Syndicat mixte Tarn-Sorgues-Dourdou-Rance</a:t>
                      </a:r>
                      <a:endParaRPr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u="none" strike="noStrike" cap="none" dirty="0"/>
                        <a:t>OT Millau Grands Causses</a:t>
                      </a:r>
                      <a:endParaRPr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u="none" strike="noStrike" cap="none" dirty="0"/>
                        <a:t>OT Pays de la Muse et des </a:t>
                      </a:r>
                      <a:r>
                        <a:rPr lang="fr-FR" sz="1400" u="none" strike="noStrike" cap="none" dirty="0" err="1"/>
                        <a:t>Raspes</a:t>
                      </a:r>
                      <a:r>
                        <a:rPr lang="fr-FR" sz="1400" u="none" strike="noStrike" cap="none" dirty="0"/>
                        <a:t> du Tarn</a:t>
                      </a:r>
                      <a:endParaRPr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u="none" strike="noStrike" cap="none" dirty="0"/>
                        <a:t>Maison de la cerise</a:t>
                      </a:r>
                      <a:endParaRPr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u="none" strike="noStrike" cap="none" dirty="0"/>
                        <a:t>Grand Site national des Gorges du Tarn, de la Jonte et des causses</a:t>
                      </a:r>
                      <a:endParaRPr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u="none" strike="noStrike" cap="none" dirty="0"/>
                        <a:t>Le comptoir paysan</a:t>
                      </a:r>
                      <a:endParaRPr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u="none" strike="noStrike" cap="none" dirty="0"/>
                        <a:t>SICA Gorges du Tarn </a:t>
                      </a:r>
                      <a:r>
                        <a:rPr lang="fr-FR" sz="1400" u="none" strike="noStrike" cap="none" dirty="0" err="1"/>
                        <a:t>Valfruits</a:t>
                      </a:r>
                      <a:endParaRPr sz="1400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82"/>
          <p:cNvSpPr txBox="1">
            <a:spLocks noGrp="1"/>
          </p:cNvSpPr>
          <p:nvPr>
            <p:ph type="title"/>
          </p:nvPr>
        </p:nvSpPr>
        <p:spPr>
          <a:xfrm>
            <a:off x="1871532" y="188640"/>
            <a:ext cx="9889099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dirty="0"/>
              <a:t>Groupe de travail</a:t>
            </a:r>
            <a:endParaRPr dirty="0"/>
          </a:p>
        </p:txBody>
      </p:sp>
      <p:sp>
        <p:nvSpPr>
          <p:cNvPr id="439" name="Google Shape;439;p82"/>
          <p:cNvSpPr txBox="1">
            <a:spLocks noGrp="1"/>
          </p:cNvSpPr>
          <p:nvPr>
            <p:ph type="body" idx="1"/>
          </p:nvPr>
        </p:nvSpPr>
        <p:spPr>
          <a:xfrm>
            <a:off x="386074" y="1406916"/>
            <a:ext cx="11501125" cy="48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52401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</a:pPr>
            <a:r>
              <a:rPr lang="fr-FR" sz="2000" dirty="0">
                <a:solidFill>
                  <a:srgbClr val="8C2668"/>
                </a:solidFill>
              </a:rPr>
              <a:t>3 thèmes à considérer :</a:t>
            </a:r>
            <a:endParaRPr sz="2000" dirty="0"/>
          </a:p>
          <a:p>
            <a:pPr marL="952501" lvl="1" indent="-26669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Arial"/>
              <a:buChar char="-"/>
            </a:pPr>
            <a:r>
              <a:rPr lang="fr-FR" sz="2000" dirty="0">
                <a:solidFill>
                  <a:srgbClr val="7030A0"/>
                </a:solidFill>
              </a:rPr>
              <a:t>Arboriculture, viticulture, maraîchage, alimentation…</a:t>
            </a:r>
            <a:endParaRPr sz="2000" dirty="0">
              <a:solidFill>
                <a:srgbClr val="7030A0"/>
              </a:solidFill>
            </a:endParaRPr>
          </a:p>
          <a:p>
            <a:pPr marL="952501" lvl="1" indent="-26669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Arial"/>
              <a:buChar char="-"/>
            </a:pPr>
            <a:r>
              <a:rPr lang="fr-FR" sz="2000" dirty="0">
                <a:solidFill>
                  <a:srgbClr val="7030A0"/>
                </a:solidFill>
              </a:rPr>
              <a:t>Santé, eau (Rivière et ressource), biodiversité…</a:t>
            </a:r>
            <a:endParaRPr sz="2000" dirty="0">
              <a:solidFill>
                <a:srgbClr val="7030A0"/>
              </a:solidFill>
            </a:endParaRPr>
          </a:p>
          <a:p>
            <a:pPr marL="952501" lvl="1" indent="-2667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Arial"/>
              <a:buChar char="-"/>
            </a:pPr>
            <a:r>
              <a:rPr lang="fr-FR" sz="2000" dirty="0">
                <a:solidFill>
                  <a:srgbClr val="7030A0"/>
                </a:solidFill>
              </a:rPr>
              <a:t>Tourisme, patrimoines (naturel et bâti), cadre de vie…</a:t>
            </a:r>
            <a:endParaRPr sz="2000" b="1" dirty="0">
              <a:solidFill>
                <a:srgbClr val="7030A0"/>
              </a:solidFill>
            </a:endParaRPr>
          </a:p>
          <a:p>
            <a:pPr marL="152401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</a:pPr>
            <a:endParaRPr sz="2000" dirty="0">
              <a:solidFill>
                <a:srgbClr val="8C2668"/>
              </a:solidFill>
            </a:endParaRPr>
          </a:p>
          <a:p>
            <a:pPr marL="152401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</a:pPr>
            <a:r>
              <a:rPr lang="fr-FR" sz="2000" dirty="0" err="1">
                <a:solidFill>
                  <a:srgbClr val="8C2668"/>
                </a:solidFill>
              </a:rPr>
              <a:t>Co-animation</a:t>
            </a:r>
            <a:r>
              <a:rPr lang="fr-FR" sz="2000" dirty="0">
                <a:solidFill>
                  <a:srgbClr val="8C2668"/>
                </a:solidFill>
              </a:rPr>
              <a:t> du GT avec entre autre :</a:t>
            </a:r>
            <a:endParaRPr sz="2000" dirty="0"/>
          </a:p>
          <a:p>
            <a:pPr marL="152401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</a:pPr>
            <a:r>
              <a:rPr lang="fr-FR" sz="2000" dirty="0">
                <a:solidFill>
                  <a:srgbClr val="8C2668"/>
                </a:solidFill>
              </a:rPr>
              <a:t>	- La chambre d’agriculture de l’Aveyron</a:t>
            </a:r>
            <a:endParaRPr sz="2000" dirty="0"/>
          </a:p>
          <a:p>
            <a:pPr marL="152401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</a:pPr>
            <a:r>
              <a:rPr lang="fr-FR" sz="2000" dirty="0">
                <a:solidFill>
                  <a:srgbClr val="8C2668"/>
                </a:solidFill>
              </a:rPr>
              <a:t>	- Le syndicat de rivière Tarn-Amont</a:t>
            </a:r>
            <a:endParaRPr sz="2000" dirty="0"/>
          </a:p>
          <a:p>
            <a:pPr marL="152401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</a:pPr>
            <a:r>
              <a:rPr lang="fr-FR" sz="2000" dirty="0">
                <a:solidFill>
                  <a:srgbClr val="8C2668"/>
                </a:solidFill>
              </a:rPr>
              <a:t>	- Les OT de Millau-Grands Causses et, des Pays de la Muse et des </a:t>
            </a:r>
            <a:r>
              <a:rPr lang="fr-FR" sz="2000" dirty="0" err="1">
                <a:solidFill>
                  <a:srgbClr val="8C2668"/>
                </a:solidFill>
              </a:rPr>
              <a:t>Raspes</a:t>
            </a:r>
            <a:r>
              <a:rPr lang="fr-FR" sz="2000" dirty="0">
                <a:solidFill>
                  <a:srgbClr val="8C2668"/>
                </a:solidFill>
              </a:rPr>
              <a:t> du Tarn</a:t>
            </a:r>
            <a:endParaRPr sz="2000" dirty="0">
              <a:solidFill>
                <a:srgbClr val="8C2668"/>
              </a:solidFill>
            </a:endParaRPr>
          </a:p>
          <a:p>
            <a:pPr marL="152401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</a:pPr>
            <a:endParaRPr lang="fr-FR" sz="2000" dirty="0">
              <a:solidFill>
                <a:srgbClr val="8C2668"/>
              </a:solidFill>
            </a:endParaRPr>
          </a:p>
          <a:p>
            <a:pPr marL="152401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</a:pPr>
            <a:r>
              <a:rPr lang="fr-FR" sz="2000" dirty="0">
                <a:solidFill>
                  <a:srgbClr val="8C2668"/>
                </a:solidFill>
              </a:rPr>
              <a:t>1 groupe de travail à mobiliser sur les 3 thématiques du fait de la transversalité des enjeux</a:t>
            </a:r>
          </a:p>
          <a:p>
            <a:pPr marL="152401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</a:pPr>
            <a:r>
              <a:rPr lang="fr-FR" sz="2000" dirty="0">
                <a:solidFill>
                  <a:srgbClr val="8C2668"/>
                </a:solidFill>
              </a:rPr>
              <a:t> + rdv intermédiaires plus ciblés </a:t>
            </a:r>
          </a:p>
          <a:p>
            <a:pPr marL="152401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</a:pPr>
            <a:endParaRPr sz="2000" dirty="0">
              <a:solidFill>
                <a:srgbClr val="8C2668"/>
              </a:solidFill>
            </a:endParaRPr>
          </a:p>
          <a:p>
            <a:pPr marL="152401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</a:pPr>
            <a:endParaRPr sz="1600" dirty="0">
              <a:solidFill>
                <a:srgbClr val="8C2668"/>
              </a:solidFill>
            </a:endParaRPr>
          </a:p>
          <a:p>
            <a:pPr marL="495301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endParaRPr sz="1600" dirty="0">
              <a:solidFill>
                <a:srgbClr val="8C2668"/>
              </a:solidFill>
            </a:endParaRPr>
          </a:p>
          <a:p>
            <a:pPr marL="495301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endParaRPr sz="1600" b="1" dirty="0">
              <a:solidFill>
                <a:srgbClr val="8C2668"/>
              </a:solidFill>
            </a:endParaRPr>
          </a:p>
          <a:p>
            <a:pPr marL="495301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endParaRPr sz="2000" dirty="0">
              <a:solidFill>
                <a:srgbClr val="8C2668"/>
              </a:solidFill>
            </a:endParaRPr>
          </a:p>
          <a:p>
            <a:pPr marL="495301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endParaRPr sz="2000" dirty="0">
              <a:solidFill>
                <a:srgbClr val="8C2668"/>
              </a:solidFill>
            </a:endParaRPr>
          </a:p>
          <a:p>
            <a:pPr marL="495301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endParaRPr sz="2000" dirty="0">
              <a:solidFill>
                <a:srgbClr val="CEA24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2401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</a:pPr>
            <a:endParaRPr dirty="0">
              <a:solidFill>
                <a:srgbClr val="8C2668"/>
              </a:solidFill>
            </a:endParaRPr>
          </a:p>
          <a:p>
            <a:pPr marL="495301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endParaRPr dirty="0"/>
          </a:p>
          <a:p>
            <a:pPr marL="495301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endParaRPr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6" name="Google Shape;446;p83"/>
          <p:cNvGraphicFramePr/>
          <p:nvPr>
            <p:extLst>
              <p:ext uri="{D42A27DB-BD31-4B8C-83A1-F6EECF244321}">
                <p14:modId xmlns:p14="http://schemas.microsoft.com/office/powerpoint/2010/main" val="2786304222"/>
              </p:ext>
            </p:extLst>
          </p:nvPr>
        </p:nvGraphicFramePr>
        <p:xfrm>
          <a:off x="467360" y="1430866"/>
          <a:ext cx="10962625" cy="5765830"/>
        </p:xfrm>
        <a:graphic>
          <a:graphicData uri="http://schemas.openxmlformats.org/drawingml/2006/table">
            <a:tbl>
              <a:tblPr firstRow="1" bandRow="1">
                <a:noFill/>
                <a:tableStyleId>{13DDB6A3-DC97-4004-962C-A1DB74FC57E2}</a:tableStyleId>
              </a:tblPr>
              <a:tblGrid>
                <a:gridCol w="2235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96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132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84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u="none" strike="noStrike" cap="none"/>
                        <a:t>Collectivités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fr-FR" sz="1400" u="none" strike="noStrike" cap="none"/>
                        <a:t>Acteurs Agriculture et dérivés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fr-FR" sz="1400" u="none" strike="noStrike" cap="none"/>
                        <a:t>Acteurs Eau, Biodiversité, Santé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fr-FR" sz="1400" u="none" strike="noStrike" cap="none"/>
                        <a:t>Acteurs Tourismes, Patrimoines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u="none" strike="noStrike" cap="none"/>
                        <a:t>Cadre de vie, Habitants, 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u="none" strike="noStrike" cap="none"/>
                        <a:t>autres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u="none" strike="noStrike" cap="none" dirty="0"/>
                        <a:t>CC de Millau Grands Causses</a:t>
                      </a:r>
                      <a:endParaRPr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u="none" strike="noStrike" cap="none" dirty="0"/>
                        <a:t>CC de la Muse et des </a:t>
                      </a:r>
                      <a:r>
                        <a:rPr lang="fr-FR" sz="1200" u="none" strike="noStrike" cap="none" dirty="0" err="1"/>
                        <a:t>Raspes</a:t>
                      </a:r>
                      <a:r>
                        <a:rPr lang="fr-FR" sz="1200" u="none" strike="noStrike" cap="none" dirty="0"/>
                        <a:t> du Tarn</a:t>
                      </a:r>
                      <a:endParaRPr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u="none" strike="noStrike" cap="none" dirty="0"/>
                        <a:t>16 Communes </a:t>
                      </a:r>
                      <a:endParaRPr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u="none" strike="noStrike" cap="none" dirty="0"/>
                        <a:t>Conseil départemental de l’Aveyron</a:t>
                      </a:r>
                      <a:endParaRPr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u="none" strike="noStrike" cap="none" dirty="0"/>
                        <a:t>Chambre d'Agriculture de l'Aveyron</a:t>
                      </a:r>
                      <a:endParaRPr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u="none" strike="noStrike" cap="none" dirty="0"/>
                        <a:t>Association pour la Promotion de l'Agriculture Biologique en Aveyron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fr-FR" sz="1200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u="none" strike="noStrike" cap="none" dirty="0"/>
                        <a:t>SAFER</a:t>
                      </a:r>
                      <a:endParaRPr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u="none" strike="noStrike" cap="none" dirty="0"/>
                        <a:t>Représentant des arboriculteurs</a:t>
                      </a:r>
                      <a:endParaRPr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u="none" strike="noStrike" cap="none" dirty="0"/>
                        <a:t>SICA Gorges du Tarn </a:t>
                      </a:r>
                      <a:r>
                        <a:rPr lang="fr-FR" sz="1200" u="none" strike="noStrike" cap="none" dirty="0" err="1"/>
                        <a:t>Valfruits</a:t>
                      </a:r>
                      <a:endParaRPr sz="1200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u="none" strike="noStrike" cap="none" dirty="0"/>
                        <a:t>SAS Caveau du Mas - Le comptoir paysan</a:t>
                      </a:r>
                      <a:endParaRPr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u="none" strike="noStrike" cap="none" dirty="0"/>
                        <a:t>Maison de la Cerise</a:t>
                      </a:r>
                      <a:endParaRPr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u="none" strike="noStrike" cap="none" dirty="0"/>
                        <a:t>Syndicat des Vignerons de l'AOVDQS Côtes de Millau</a:t>
                      </a:r>
                      <a:endParaRPr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u="none" strike="noStrike" cap="none" dirty="0"/>
                        <a:t>Syndicat des trufficulteurs</a:t>
                      </a:r>
                      <a:endParaRPr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u="none" strike="noStrike" cap="none" dirty="0"/>
                        <a:t>Agence de l’eau</a:t>
                      </a:r>
                      <a:endParaRPr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u="none" strike="noStrike" cap="none" dirty="0"/>
                        <a:t>Syndicat mixte du bassin versant Tarn-Amont</a:t>
                      </a:r>
                      <a:endParaRPr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u="none" strike="noStrike" cap="none" dirty="0"/>
                        <a:t>Syndicat mixte Tarn-Sorgues-Dourdou-Rance</a:t>
                      </a:r>
                      <a:endParaRPr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u="none" strike="noStrike" cap="none" dirty="0"/>
                        <a:t>SIVOM Tarn et </a:t>
                      </a:r>
                      <a:r>
                        <a:rPr lang="fr-FR" sz="1200" u="none" strike="noStrike" cap="none" dirty="0" err="1"/>
                        <a:t>Lumansonesque</a:t>
                      </a:r>
                      <a:endParaRPr sz="1200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u="none" strike="noStrike" cap="none" dirty="0"/>
                        <a:t>Association </a:t>
                      </a:r>
                      <a:r>
                        <a:rPr lang="fr-FR" sz="1200" u="none" strike="noStrike" cap="none" dirty="0" err="1"/>
                        <a:t>Halieutitarn</a:t>
                      </a:r>
                      <a:endParaRPr lang="fr-FR" sz="1200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fr-FR" sz="1200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u="none" strike="noStrike" cap="none" dirty="0"/>
                        <a:t>GDSA12 (Groupement de défenses sanitaire apicole) (membre à Compeyre)</a:t>
                      </a:r>
                      <a:endParaRPr sz="1200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u="none" strike="noStrike" cap="none" dirty="0"/>
                        <a:t>LPO</a:t>
                      </a:r>
                      <a:endParaRPr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u="none" strike="noStrike" cap="none" dirty="0"/>
                        <a:t>Collectif « On veut des coquelicots »</a:t>
                      </a:r>
                      <a:endParaRPr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u="none" strike="noStrike" cap="none" dirty="0"/>
                        <a:t>EDF</a:t>
                      </a:r>
                      <a:endParaRPr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u="none" strike="noStrike" cap="none" dirty="0"/>
                        <a:t>Office de Tourisme de Millau Grands Causses</a:t>
                      </a:r>
                      <a:endParaRPr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u="none" strike="noStrike" cap="none" dirty="0"/>
                        <a:t>Office de Tourisme de la Muse et des </a:t>
                      </a:r>
                      <a:r>
                        <a:rPr lang="fr-FR" sz="1200" u="none" strike="noStrike" cap="none" dirty="0" err="1"/>
                        <a:t>Raspes</a:t>
                      </a:r>
                      <a:r>
                        <a:rPr lang="fr-FR" sz="1200" u="none" strike="noStrike" cap="none" dirty="0"/>
                        <a:t> du Tarn</a:t>
                      </a:r>
                      <a:endParaRPr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u="none" strike="noStrike" cap="none" dirty="0"/>
                        <a:t>Agence de développement touristique</a:t>
                      </a:r>
                      <a:endParaRPr sz="1200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rgbClr val="FF0000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u="none" strike="noStrike" cap="none" dirty="0"/>
                        <a:t>Fédération de l’hôtellerie de plein air</a:t>
                      </a:r>
                      <a:endParaRPr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u="none" strike="noStrike" cap="none" dirty="0"/>
                        <a:t>Acteurs pleine nature (pas de représentant)</a:t>
                      </a:r>
                      <a:endParaRPr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fr-FR" sz="1200" u="none" strike="noStrike" cap="none" dirty="0"/>
                        <a:t>Associations  patrimoniales à mobiliser en fonction des pistes d’actions (ex. Fédération des Grands Causses; Sauvegarde des Caves à Vin d'Entre </a:t>
                      </a:r>
                      <a:r>
                        <a:rPr lang="fr-FR" sz="1200" u="none" strike="noStrike" cap="none" dirty="0" err="1"/>
                        <a:t>Deux-Monts</a:t>
                      </a:r>
                      <a:r>
                        <a:rPr lang="fr-FR" sz="1200" dirty="0"/>
                        <a:t>…</a:t>
                      </a:r>
                      <a:r>
                        <a:rPr lang="fr-FR" sz="1200" u="none" strike="noStrike" cap="none" dirty="0"/>
                        <a:t>)</a:t>
                      </a:r>
                      <a:endParaRPr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fr-FR" sz="1200" u="none" strike="noStrike" cap="none" dirty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b="1" u="none" strike="noStrike" cap="none" dirty="0"/>
                        <a:t>A COMPLETER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fr-FR" sz="1200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fr-FR" sz="1200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u="none" strike="noStrike" cap="none" dirty="0"/>
                        <a:t>AMAP et autres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fr-FR" sz="1200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u="none" strike="noStrike" cap="none" dirty="0"/>
                        <a:t>Commerce associatif du Viala du Tarn « le dépanneur »</a:t>
                      </a:r>
                      <a:endParaRPr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u="none" strike="noStrike" cap="none" dirty="0"/>
                        <a:t>Porteurs de projet/nouveaux arrivants</a:t>
                      </a:r>
                      <a:endParaRPr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fr-FR" sz="1200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 u="none" strike="noStrike" cap="none" dirty="0"/>
                        <a:t>…</a:t>
                      </a:r>
                      <a:endParaRPr sz="1200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47" name="Google Shape;447;p83"/>
          <p:cNvSpPr txBox="1"/>
          <p:nvPr/>
        </p:nvSpPr>
        <p:spPr>
          <a:xfrm>
            <a:off x="1871532" y="207266"/>
            <a:ext cx="9889099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3200" b="0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Groupes de travail : participants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2400" b="0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(à compléter)</a:t>
            </a:r>
            <a:endParaRPr sz="24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77"/>
          <p:cNvSpPr txBox="1">
            <a:spLocks noGrp="1"/>
          </p:cNvSpPr>
          <p:nvPr>
            <p:ph type="title"/>
          </p:nvPr>
        </p:nvSpPr>
        <p:spPr>
          <a:xfrm>
            <a:off x="1871532" y="188640"/>
            <a:ext cx="9889099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dirty="0"/>
              <a:t>Diagnostic</a:t>
            </a:r>
            <a:br>
              <a:rPr lang="fr-FR" dirty="0"/>
            </a:br>
            <a:r>
              <a:rPr lang="fr-FR" dirty="0"/>
              <a:t>Arboriculture, viticulture, maraîchage, alimentation…</a:t>
            </a:r>
          </a:p>
        </p:txBody>
      </p:sp>
      <p:sp>
        <p:nvSpPr>
          <p:cNvPr id="397" name="Google Shape;397;p77"/>
          <p:cNvSpPr txBox="1">
            <a:spLocks noGrp="1"/>
          </p:cNvSpPr>
          <p:nvPr>
            <p:ph type="body" idx="1"/>
          </p:nvPr>
        </p:nvSpPr>
        <p:spPr>
          <a:xfrm>
            <a:off x="386081" y="1555212"/>
            <a:ext cx="7152640" cy="4824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52401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</a:pPr>
            <a:endParaRPr sz="2000" b="1" dirty="0">
              <a:solidFill>
                <a:srgbClr val="8C2668"/>
              </a:solidFill>
            </a:endParaRPr>
          </a:p>
          <a:p>
            <a:pPr marL="495301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endParaRPr sz="1600" b="1" dirty="0">
              <a:solidFill>
                <a:srgbClr val="8C2668"/>
              </a:solidFill>
            </a:endParaRPr>
          </a:p>
          <a:p>
            <a:pPr marL="495301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endParaRPr sz="2000" dirty="0">
              <a:solidFill>
                <a:srgbClr val="8C2668"/>
              </a:solidFill>
            </a:endParaRPr>
          </a:p>
          <a:p>
            <a:pPr marL="495301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endParaRPr sz="2000" dirty="0">
              <a:solidFill>
                <a:srgbClr val="8C2668"/>
              </a:solidFill>
            </a:endParaRPr>
          </a:p>
          <a:p>
            <a:pPr marL="495301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endParaRPr sz="2000" dirty="0">
              <a:solidFill>
                <a:srgbClr val="CEA24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2401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</a:pPr>
            <a:endParaRPr dirty="0">
              <a:solidFill>
                <a:srgbClr val="8C2668"/>
              </a:solidFill>
            </a:endParaRPr>
          </a:p>
          <a:p>
            <a:pPr marL="495301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endParaRPr dirty="0"/>
          </a:p>
          <a:p>
            <a:pPr marL="495301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endParaRPr dirty="0"/>
          </a:p>
        </p:txBody>
      </p:sp>
      <p:pic>
        <p:nvPicPr>
          <p:cNvPr id="398" name="Google Shape;398;p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32061" y="1605280"/>
            <a:ext cx="3144088" cy="472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35A0D89-20C6-4A53-92C2-B20B52593D99}"/>
              </a:ext>
            </a:extLst>
          </p:cNvPr>
          <p:cNvSpPr txBox="1"/>
          <p:nvPr/>
        </p:nvSpPr>
        <p:spPr>
          <a:xfrm>
            <a:off x="925577" y="2085564"/>
            <a:ext cx="5420359" cy="3929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200" b="1" dirty="0">
                <a:solidFill>
                  <a:schemeClr val="accent1"/>
                </a:solidFill>
              </a:rPr>
              <a:t>Cartographie de la vallée :</a:t>
            </a:r>
          </a:p>
          <a:p>
            <a:pPr>
              <a:lnSpc>
                <a:spcPct val="150000"/>
              </a:lnSpc>
            </a:pPr>
            <a:r>
              <a:rPr lang="fr-FR" sz="800" dirty="0">
                <a:effectLst/>
              </a:rPr>
              <a:t>Listing des exploitants arboricoles et viticoles + Pluriactifs afin de réaliser des enquêtes (type d’exploitation…)</a:t>
            </a:r>
          </a:p>
          <a:p>
            <a:pPr>
              <a:lnSpc>
                <a:spcPct val="150000"/>
              </a:lnSpc>
            </a:pPr>
            <a:r>
              <a:rPr lang="fr-FR" sz="800" dirty="0"/>
              <a:t>I</a:t>
            </a:r>
            <a:r>
              <a:rPr lang="fr-FR" sz="800" dirty="0">
                <a:effectLst/>
              </a:rPr>
              <a:t>nventaire des vergers (Localisation SIG, Surface, Typologie, âge, état sanitaire, patrimoines adjacents)</a:t>
            </a:r>
          </a:p>
          <a:p>
            <a:pPr>
              <a:lnSpc>
                <a:spcPct val="150000"/>
              </a:lnSpc>
            </a:pPr>
            <a:r>
              <a:rPr lang="fr-FR" sz="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Analyse du développement potentiel de la vigne (agrandissement des exploitations, quotas et droits à planter…)</a:t>
            </a:r>
            <a:endParaRPr lang="fr-FR" sz="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fr-FR" sz="800" dirty="0">
                <a:effectLst/>
              </a:rPr>
              <a:t>OS et potentiel agronomique (profil pédoclimatique et topographique) /  potentiels culturaux (arboriculture, viticulture, maraichage), + terrasses (compatibilité avec mécanisation)</a:t>
            </a:r>
          </a:p>
          <a:p>
            <a:pPr>
              <a:lnSpc>
                <a:spcPct val="150000"/>
              </a:lnSpc>
            </a:pPr>
            <a:r>
              <a:rPr lang="fr-FR" sz="800" dirty="0">
                <a:effectLst/>
              </a:rPr>
              <a:t>Analyse et veille foncière (localisation des propriétés, foncier communal, biens sans maitre, vente), identification des besoins (maraichage, jardins familiaux…)</a:t>
            </a:r>
            <a:endParaRPr lang="fr-FR" sz="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endParaRPr lang="fr-FR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fr-FR" sz="1200" b="1" dirty="0">
                <a:solidFill>
                  <a:schemeClr val="accent1"/>
                </a:solidFill>
              </a:rPr>
              <a:t>Prospection/étude sur une diversification fruitière :</a:t>
            </a:r>
            <a:endParaRPr lang="fr-FR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fr-FR" sz="800" dirty="0">
                <a:effectLst/>
              </a:rPr>
              <a:t>Variétés potentielles (mirabelle, pêche, truffier, pomme, amandier, olivier…)</a:t>
            </a:r>
          </a:p>
          <a:p>
            <a:pPr>
              <a:lnSpc>
                <a:spcPct val="150000"/>
              </a:lnSpc>
            </a:pPr>
            <a:r>
              <a:rPr lang="fr-FR" sz="800" dirty="0">
                <a:effectLst/>
              </a:rPr>
              <a:t>Etude de marché / filière de commercialisation</a:t>
            </a:r>
          </a:p>
          <a:p>
            <a:pPr>
              <a:lnSpc>
                <a:spcPct val="150000"/>
              </a:lnSpc>
            </a:pPr>
            <a:r>
              <a:rPr lang="fr-FR" sz="800" dirty="0">
                <a:effectLst/>
              </a:rPr>
              <a:t>Etude des besoins (</a:t>
            </a:r>
            <a:r>
              <a:rPr lang="fr-FR" sz="800" dirty="0" err="1">
                <a:effectLst/>
              </a:rPr>
              <a:t>cf</a:t>
            </a:r>
            <a:r>
              <a:rPr lang="fr-FR" sz="800" dirty="0">
                <a:effectLst/>
              </a:rPr>
              <a:t> PAT) y compris légumes </a:t>
            </a:r>
          </a:p>
          <a:p>
            <a:pPr>
              <a:lnSpc>
                <a:spcPct val="150000"/>
              </a:lnSpc>
            </a:pPr>
            <a:r>
              <a:rPr lang="fr-FR" sz="80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80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tude sur la transformation des produits</a:t>
            </a:r>
          </a:p>
          <a:p>
            <a:pPr marR="0" algn="l" rtl="0" fontAlgn="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fr-FR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t">
              <a:lnSpc>
                <a:spcPct val="107000"/>
              </a:lnSpc>
              <a:spcAft>
                <a:spcPts val="800"/>
              </a:spcAft>
            </a:pPr>
            <a:r>
              <a:rPr lang="fr-FR" sz="1200" b="1" dirty="0">
                <a:solidFill>
                  <a:schemeClr val="accent1"/>
                </a:solidFill>
              </a:rPr>
              <a:t>Veille sur les menaces sanitaires et climatiques et les moyens de lutte</a:t>
            </a:r>
            <a:endParaRPr lang="fr-F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algn="l" rtl="0" fontAlgn="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fr-FR" sz="800" b="0" i="0" u="none" strike="noStrike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b="1" dirty="0">
                <a:solidFill>
                  <a:schemeClr val="accent1"/>
                </a:solidFill>
              </a:rPr>
              <a:t>Analyse des types de labélisation possibles pour les fruits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79"/>
          <p:cNvSpPr txBox="1">
            <a:spLocks noGrp="1"/>
          </p:cNvSpPr>
          <p:nvPr>
            <p:ph type="title"/>
          </p:nvPr>
        </p:nvSpPr>
        <p:spPr>
          <a:xfrm>
            <a:off x="1871532" y="188640"/>
            <a:ext cx="9889099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dirty="0"/>
              <a:t>Diagnostic</a:t>
            </a:r>
            <a:br>
              <a:rPr lang="fr-FR" dirty="0"/>
            </a:br>
            <a:r>
              <a:rPr lang="fr-FR" dirty="0"/>
              <a:t>Santé, eau (rivière et ressource), biodiversité…</a:t>
            </a:r>
            <a:endParaRPr dirty="0"/>
          </a:p>
        </p:txBody>
      </p:sp>
      <p:sp>
        <p:nvSpPr>
          <p:cNvPr id="411" name="Google Shape;411;p79"/>
          <p:cNvSpPr txBox="1">
            <a:spLocks noGrp="1"/>
          </p:cNvSpPr>
          <p:nvPr>
            <p:ph type="body" idx="1"/>
          </p:nvPr>
        </p:nvSpPr>
        <p:spPr>
          <a:xfrm>
            <a:off x="508000" y="1564650"/>
            <a:ext cx="4805700" cy="52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04801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endParaRPr sz="2000" dirty="0">
              <a:solidFill>
                <a:srgbClr val="CEA24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95301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endParaRPr sz="2000" dirty="0">
              <a:solidFill>
                <a:srgbClr val="8C2668"/>
              </a:solidFill>
            </a:endParaRPr>
          </a:p>
          <a:p>
            <a:pPr marL="495301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endParaRPr sz="2000" dirty="0">
              <a:solidFill>
                <a:srgbClr val="8C2668"/>
              </a:solidFill>
            </a:endParaRPr>
          </a:p>
          <a:p>
            <a:pPr marL="495301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endParaRPr sz="2000" dirty="0">
              <a:solidFill>
                <a:srgbClr val="CEA24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2401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</a:pPr>
            <a:endParaRPr dirty="0">
              <a:solidFill>
                <a:srgbClr val="8C2668"/>
              </a:solidFill>
            </a:endParaRPr>
          </a:p>
          <a:p>
            <a:pPr marL="495301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endParaRPr dirty="0"/>
          </a:p>
          <a:p>
            <a:pPr marL="495301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endParaRPr dirty="0"/>
          </a:p>
        </p:txBody>
      </p:sp>
      <p:pic>
        <p:nvPicPr>
          <p:cNvPr id="412" name="Google Shape;412;p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84543" y="2185399"/>
            <a:ext cx="5215126" cy="362712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C67936A-7FC0-4DDE-9763-7042638C165E}"/>
              </a:ext>
            </a:extLst>
          </p:cNvPr>
          <p:cNvSpPr txBox="1"/>
          <p:nvPr/>
        </p:nvSpPr>
        <p:spPr>
          <a:xfrm>
            <a:off x="907289" y="1811244"/>
            <a:ext cx="4800169" cy="457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200" b="1" dirty="0">
                <a:solidFill>
                  <a:schemeClr val="accent1"/>
                </a:solidFill>
              </a:rPr>
              <a:t>Rivière Tarn 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800" dirty="0">
              <a:effectLst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800" dirty="0"/>
              <a:t>L</a:t>
            </a:r>
            <a:r>
              <a:rPr lang="fr-FR" sz="800" dirty="0">
                <a:effectLst/>
              </a:rPr>
              <a:t>ocalisation des zones sensibles (y compris des rejets des EU ?)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800" dirty="0">
                <a:effectLst/>
              </a:rPr>
              <a:t>Localisation des zones marneuses en amont (turbidité du Tarn)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800" dirty="0">
                <a:effectLst/>
              </a:rPr>
              <a:t>Identification des communes, des campings engagées dans une démarche « 0 phyto »</a:t>
            </a:r>
            <a:endParaRPr lang="fr-FR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fr-FR" sz="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endParaRPr lang="fr-FR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fr-FR" sz="1200" b="1" dirty="0">
                <a:solidFill>
                  <a:schemeClr val="accent1"/>
                </a:solidFill>
              </a:rPr>
              <a:t>Captage AEP :</a:t>
            </a:r>
            <a:endParaRPr lang="fr-FR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fr-FR" sz="800" dirty="0">
                <a:effectLst/>
              </a:rPr>
              <a:t>Localisation des périmètres de protection afin d’établir des zones de vigilance</a:t>
            </a:r>
          </a:p>
          <a:p>
            <a:pPr marR="0" algn="l" rtl="0" fontAlgn="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fr-FR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t">
              <a:lnSpc>
                <a:spcPct val="107000"/>
              </a:lnSpc>
              <a:spcAft>
                <a:spcPts val="800"/>
              </a:spcAft>
            </a:pPr>
            <a:r>
              <a:rPr lang="fr-FR" sz="1200" b="1" dirty="0">
                <a:solidFill>
                  <a:schemeClr val="accent1"/>
                </a:solidFill>
              </a:rPr>
              <a:t>Trame Verte et Bleu :</a:t>
            </a:r>
            <a:endParaRPr lang="fr-F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800" dirty="0">
                <a:effectLst/>
              </a:rPr>
              <a:t>Localisation des corridors et ruptures de continuité, des zones sensibles, des zones de vigilance…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800" dirty="0">
                <a:effectLst/>
              </a:rPr>
              <a:t>Diagnostic </a:t>
            </a:r>
            <a:r>
              <a:rPr lang="fr-FR" sz="800" dirty="0"/>
              <a:t>d</a:t>
            </a:r>
            <a:r>
              <a:rPr lang="fr-FR" sz="800" dirty="0">
                <a:effectLst/>
              </a:rPr>
              <a:t>e terrain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800" dirty="0">
                <a:effectLst/>
              </a:rPr>
              <a:t>Réflexions et cahiers des charges pour mettre en place des actions</a:t>
            </a:r>
            <a:endParaRPr lang="fr-FR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algn="l" rtl="0" fontAlgn="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fr-FR" sz="800" b="0" i="0" u="none" strike="noStrike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b="1" dirty="0">
                <a:solidFill>
                  <a:schemeClr val="accent1"/>
                </a:solidFill>
              </a:rPr>
              <a:t>Biodiversité :</a:t>
            </a:r>
          </a:p>
          <a:p>
            <a:pPr>
              <a:lnSpc>
                <a:spcPct val="150000"/>
              </a:lnSpc>
              <a:defRPr/>
            </a:pPr>
            <a:r>
              <a:rPr lang="fr-FR" sz="800" dirty="0">
                <a:effectLst/>
              </a:rPr>
              <a:t>Réflexions pour développer des actions intégrants des plantes mellifères, des refuges aux auxiliaires de cultures, des refuges type LPO….</a:t>
            </a:r>
            <a:endParaRPr lang="fr-FR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1200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80"/>
          <p:cNvSpPr txBox="1">
            <a:spLocks noGrp="1"/>
          </p:cNvSpPr>
          <p:nvPr>
            <p:ph type="title"/>
          </p:nvPr>
        </p:nvSpPr>
        <p:spPr>
          <a:xfrm>
            <a:off x="1871532" y="188640"/>
            <a:ext cx="9889099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dirty="0"/>
              <a:t>Diagnostic </a:t>
            </a:r>
            <a:br>
              <a:rPr lang="fr-FR" dirty="0"/>
            </a:br>
            <a:r>
              <a:rPr lang="fr-FR" dirty="0"/>
              <a:t>Tourisme, patrimoine bâti, cadre de vie</a:t>
            </a:r>
            <a:endParaRPr dirty="0"/>
          </a:p>
        </p:txBody>
      </p:sp>
      <p:pic>
        <p:nvPicPr>
          <p:cNvPr id="426" name="Google Shape;426;p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62423" y="2407920"/>
            <a:ext cx="5821577" cy="372872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E23EF33-9939-4DF9-A3D8-28005E1DF2F5}"/>
              </a:ext>
            </a:extLst>
          </p:cNvPr>
          <p:cNvSpPr txBox="1"/>
          <p:nvPr/>
        </p:nvSpPr>
        <p:spPr>
          <a:xfrm>
            <a:off x="587249" y="1352369"/>
            <a:ext cx="4800169" cy="5858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200" b="1" dirty="0">
                <a:solidFill>
                  <a:schemeClr val="accent1"/>
                </a:solidFill>
              </a:rPr>
              <a:t>Patrimoine vernaculaire  :</a:t>
            </a:r>
          </a:p>
          <a:p>
            <a:pPr>
              <a:lnSpc>
                <a:spcPct val="150000"/>
              </a:lnSpc>
            </a:pPr>
            <a:r>
              <a:rPr lang="fr-FR" sz="800" dirty="0">
                <a:effectLst/>
              </a:rPr>
              <a:t>Identification et localisation des éléments marquants et identitaires du paysage de la vallée </a:t>
            </a:r>
          </a:p>
          <a:p>
            <a:pPr>
              <a:lnSpc>
                <a:spcPct val="150000"/>
              </a:lnSpc>
            </a:pPr>
            <a:r>
              <a:rPr lang="fr-FR" sz="800" dirty="0">
                <a:effectLst/>
              </a:rPr>
              <a:t>(caves, terrasses, murets, clapas, puits, chapelles, maisons de vigne, pigeonniers, </a:t>
            </a:r>
            <a:r>
              <a:rPr lang="fr-FR" sz="800" dirty="0" err="1">
                <a:effectLst/>
              </a:rPr>
              <a:t>caselles</a:t>
            </a:r>
            <a:r>
              <a:rPr lang="fr-FR" sz="800" dirty="0">
                <a:effectLst/>
              </a:rPr>
              <a:t>…)</a:t>
            </a:r>
          </a:p>
          <a:p>
            <a:pPr>
              <a:lnSpc>
                <a:spcPct val="150000"/>
              </a:lnSpc>
            </a:pPr>
            <a:endParaRPr lang="fr-FR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fr-FR" sz="1200" b="1" dirty="0">
                <a:solidFill>
                  <a:schemeClr val="accent1"/>
                </a:solidFill>
              </a:rPr>
              <a:t>Rivière Tarn :</a:t>
            </a:r>
            <a:endParaRPr lang="fr-FR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fr-FR" sz="800" dirty="0">
                <a:effectLst/>
              </a:rPr>
              <a:t>Localisation des zones de baignade, des débarcadères, des aménagements…,</a:t>
            </a:r>
          </a:p>
          <a:p>
            <a:pPr>
              <a:lnSpc>
                <a:spcPct val="150000"/>
              </a:lnSpc>
            </a:pPr>
            <a:r>
              <a:rPr lang="fr-FR" sz="800" dirty="0">
                <a:effectLst/>
              </a:rPr>
              <a:t>Identification des zonages touristiques des PLUi</a:t>
            </a:r>
          </a:p>
          <a:p>
            <a:pPr>
              <a:lnSpc>
                <a:spcPct val="150000"/>
              </a:lnSpc>
            </a:pPr>
            <a:r>
              <a:rPr lang="fr-FR" sz="800" dirty="0"/>
              <a:t>Diagnostic d</a:t>
            </a:r>
            <a:r>
              <a:rPr lang="fr-FR" sz="800" dirty="0">
                <a:effectLst/>
              </a:rPr>
              <a:t>es secteurs touristiques importants (ex secteur de la Muse, ex </a:t>
            </a:r>
            <a:r>
              <a:rPr lang="fr-FR" sz="800" dirty="0" err="1">
                <a:effectLst/>
              </a:rPr>
              <a:t>Saint-Hilarin</a:t>
            </a:r>
            <a:r>
              <a:rPr lang="fr-FR" sz="800" dirty="0">
                <a:effectLst/>
              </a:rPr>
              <a:t>…) </a:t>
            </a:r>
          </a:p>
          <a:p>
            <a:pPr>
              <a:lnSpc>
                <a:spcPct val="150000"/>
              </a:lnSpc>
            </a:pPr>
            <a:r>
              <a:rPr lang="fr-FR" sz="800" dirty="0"/>
              <a:t>Etudes (Besoins/requalification/enjeux) et cahier des charges pour mettre en œuvre des aménagements (réglementation, information, accès, stationnements…) </a:t>
            </a:r>
          </a:p>
          <a:p>
            <a:pPr>
              <a:lnSpc>
                <a:spcPct val="150000"/>
              </a:lnSpc>
            </a:pPr>
            <a:endParaRPr lang="fr-FR" sz="800" dirty="0"/>
          </a:p>
          <a:p>
            <a:pPr fontAlgn="t">
              <a:lnSpc>
                <a:spcPts val="0"/>
              </a:lnSpc>
              <a:spcBef>
                <a:spcPts val="600"/>
              </a:spcBef>
              <a:spcAft>
                <a:spcPts val="800"/>
              </a:spcAft>
            </a:pPr>
            <a:r>
              <a:rPr lang="fr-FR" sz="1200" b="1" dirty="0">
                <a:solidFill>
                  <a:schemeClr val="accent1"/>
                </a:solidFill>
              </a:rPr>
              <a:t>Campings :</a:t>
            </a:r>
          </a:p>
          <a:p>
            <a:pPr fontAlgn="t">
              <a:lnSpc>
                <a:spcPts val="0"/>
              </a:lnSpc>
              <a:spcBef>
                <a:spcPts val="600"/>
              </a:spcBef>
              <a:spcAft>
                <a:spcPts val="800"/>
              </a:spcAft>
            </a:pPr>
            <a:r>
              <a:rPr lang="fr-FR" sz="800" dirty="0">
                <a:effectLst/>
              </a:rPr>
              <a:t>Inventaire et localisation</a:t>
            </a:r>
          </a:p>
          <a:p>
            <a:pPr>
              <a:lnSpc>
                <a:spcPts val="0"/>
              </a:lnSpc>
              <a:spcBef>
                <a:spcPts val="600"/>
              </a:spcBef>
            </a:pPr>
            <a:r>
              <a:rPr lang="fr-FR" sz="800" dirty="0">
                <a:effectLst/>
              </a:rPr>
              <a:t>Diagnostic des Impacts paysagers (stockage des mobil homes…)</a:t>
            </a:r>
          </a:p>
          <a:p>
            <a:pPr>
              <a:lnSpc>
                <a:spcPts val="0"/>
              </a:lnSpc>
              <a:spcBef>
                <a:spcPts val="600"/>
              </a:spcBef>
            </a:pPr>
            <a:endParaRPr lang="fr-FR" sz="800" dirty="0">
              <a:effectLst/>
            </a:endParaRPr>
          </a:p>
          <a:p>
            <a:pPr>
              <a:lnSpc>
                <a:spcPts val="0"/>
              </a:lnSpc>
              <a:spcBef>
                <a:spcPts val="600"/>
              </a:spcBef>
            </a:pPr>
            <a:endParaRPr lang="fr-FR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0"/>
              </a:lnSpc>
              <a:spcBef>
                <a:spcPts val="600"/>
              </a:spcBef>
            </a:pPr>
            <a:endParaRPr lang="fr-FR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t" latinLnBrk="0" hangingPunct="1">
              <a:lnSpc>
                <a:spcPts val="0"/>
              </a:lnSpc>
              <a:spcBef>
                <a:spcPts val="60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1200" b="1" i="0" u="none" strike="noStrike" kern="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Locations canoé :</a:t>
            </a:r>
            <a:endParaRPr kumimoji="0" lang="fr-FR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>
              <a:lnSpc>
                <a:spcPts val="0"/>
              </a:lnSpc>
              <a:spcBef>
                <a:spcPts val="600"/>
              </a:spcBef>
              <a:spcAft>
                <a:spcPts val="800"/>
              </a:spcAft>
            </a:pPr>
            <a:r>
              <a:rPr lang="fr-FR" sz="800" dirty="0">
                <a:effectLst/>
              </a:rPr>
              <a:t>Inventaire et localisation</a:t>
            </a:r>
          </a:p>
          <a:p>
            <a:pPr>
              <a:lnSpc>
                <a:spcPts val="0"/>
              </a:lnSpc>
              <a:spcBef>
                <a:spcPts val="600"/>
              </a:spcBef>
              <a:spcAft>
                <a:spcPts val="800"/>
              </a:spcAft>
            </a:pPr>
            <a:r>
              <a:rPr lang="fr-FR" sz="800" dirty="0">
                <a:effectLst/>
              </a:rPr>
              <a:t>Identification des enjeux  (problème d’accès…)</a:t>
            </a:r>
          </a:p>
          <a:p>
            <a:pPr>
              <a:lnSpc>
                <a:spcPts val="0"/>
              </a:lnSpc>
              <a:spcBef>
                <a:spcPts val="600"/>
              </a:spcBef>
              <a:spcAft>
                <a:spcPts val="800"/>
              </a:spcAft>
            </a:pPr>
            <a:endParaRPr lang="fr-FR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t" latinLnBrk="0" hangingPunct="1">
              <a:lnSpc>
                <a:spcPts val="0"/>
              </a:lnSpc>
              <a:spcBef>
                <a:spcPts val="60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1200" b="1" i="0" u="none" strike="noStrike" kern="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Activités de pleine nature :</a:t>
            </a:r>
            <a:endParaRPr kumimoji="0" lang="fr-FR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ts val="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fr-FR" sz="800" dirty="0"/>
              <a:t>L</a:t>
            </a:r>
            <a:r>
              <a:rPr kumimoji="0" lang="fr-FR" sz="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ocalisation</a:t>
            </a: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des besoins et des conflits</a:t>
            </a:r>
          </a:p>
          <a:p>
            <a:pPr marL="0" marR="0" lvl="0" indent="0" algn="l" defTabSz="914400" rtl="0" eaLnBrk="1" fontAlgn="auto" latinLnBrk="0" hangingPunct="1">
              <a:lnSpc>
                <a:spcPts val="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fr-FR" sz="800" dirty="0"/>
          </a:p>
          <a:p>
            <a:pPr marL="0" marR="0" lvl="0" indent="0" algn="l" defTabSz="914400" rtl="0" eaLnBrk="1" fontAlgn="auto" latinLnBrk="0" hangingPunct="1">
              <a:lnSpc>
                <a:spcPts val="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FR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ts val="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fr-FR" sz="800" dirty="0">
              <a:ea typeface="Calibri" panose="020F0502020204030204" pitchFamily="34" charset="0"/>
            </a:endParaRPr>
          </a:p>
          <a:p>
            <a:pPr fontAlgn="t">
              <a:lnSpc>
                <a:spcPts val="0"/>
              </a:lnSpc>
              <a:spcBef>
                <a:spcPts val="600"/>
              </a:spcBef>
              <a:spcAft>
                <a:spcPts val="800"/>
              </a:spcAft>
            </a:pPr>
            <a:r>
              <a:rPr lang="fr-FR" sz="1200" b="1" dirty="0">
                <a:solidFill>
                  <a:schemeClr val="accent1"/>
                </a:solidFill>
              </a:rPr>
              <a:t>Autres équipements touristiques :</a:t>
            </a:r>
            <a:endParaRPr lang="fr-F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0"/>
              </a:lnSpc>
              <a:spcBef>
                <a:spcPts val="600"/>
              </a:spcBef>
            </a:pPr>
            <a:r>
              <a:rPr lang="fr-FR" sz="800" dirty="0">
                <a:effectLst/>
              </a:rPr>
              <a:t>Identification et localisation (ex Maison de la cerise, verger conservatoire…)</a:t>
            </a:r>
          </a:p>
          <a:p>
            <a:pPr>
              <a:lnSpc>
                <a:spcPts val="0"/>
              </a:lnSpc>
              <a:spcBef>
                <a:spcPts val="600"/>
              </a:spcBef>
            </a:pPr>
            <a:endParaRPr lang="fr-FR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0"/>
              </a:lnSpc>
              <a:spcBef>
                <a:spcPts val="600"/>
              </a:spcBef>
            </a:pPr>
            <a:endParaRPr lang="fr-FR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FR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fontAlgn="t">
              <a:lnSpc>
                <a:spcPts val="0"/>
              </a:lnSpc>
              <a:spcBef>
                <a:spcPts val="600"/>
              </a:spcBef>
              <a:spcAft>
                <a:spcPts val="800"/>
              </a:spcAft>
            </a:pPr>
            <a:r>
              <a:rPr lang="fr-FR" sz="1200" b="1" dirty="0">
                <a:solidFill>
                  <a:schemeClr val="accent1"/>
                </a:solidFill>
              </a:rPr>
              <a:t>Mobilités douces :</a:t>
            </a:r>
            <a:endParaRPr lang="fr-F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0"/>
              </a:lnSpc>
              <a:spcBef>
                <a:spcPts val="600"/>
              </a:spcBef>
            </a:pPr>
            <a:r>
              <a:rPr lang="fr-FR" sz="800" dirty="0">
                <a:effectLst/>
              </a:rPr>
              <a:t>Localisation de l’existant et identification des manques (sentier en berge….)</a:t>
            </a:r>
          </a:p>
          <a:p>
            <a:pPr>
              <a:lnSpc>
                <a:spcPts val="0"/>
              </a:lnSpc>
              <a:spcBef>
                <a:spcPts val="600"/>
              </a:spcBef>
            </a:pPr>
            <a:endParaRPr lang="fr-FR" sz="800" dirty="0"/>
          </a:p>
          <a:p>
            <a:pPr>
              <a:lnSpc>
                <a:spcPts val="0"/>
              </a:lnSpc>
              <a:spcBef>
                <a:spcPts val="600"/>
              </a:spcBef>
            </a:pPr>
            <a:endParaRPr lang="fr-FR" sz="800" dirty="0">
              <a:effectLst/>
            </a:endParaRPr>
          </a:p>
          <a:p>
            <a:pPr>
              <a:lnSpc>
                <a:spcPts val="0"/>
              </a:lnSpc>
              <a:spcBef>
                <a:spcPts val="600"/>
              </a:spcBef>
            </a:pPr>
            <a:endParaRPr lang="fr-FR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t" latinLnBrk="0" hangingPunct="1">
              <a:lnSpc>
                <a:spcPts val="0"/>
              </a:lnSpc>
              <a:spcBef>
                <a:spcPts val="60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1200" b="1" i="0" u="none" strike="noStrike" kern="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OGS Gorges du Tarn, de la Jonte et des causses :</a:t>
            </a:r>
            <a:endParaRPr kumimoji="0" lang="fr-FR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ts val="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fr-FR" sz="800" dirty="0" err="1"/>
              <a:t>Spacialisation</a:t>
            </a:r>
            <a:r>
              <a:rPr lang="fr-FR" sz="800" dirty="0">
                <a:effectLst/>
              </a:rPr>
              <a:t> du schéma directeur et des actions planifiées</a:t>
            </a:r>
            <a:endParaRPr lang="fr-FR" sz="800" dirty="0"/>
          </a:p>
          <a:p>
            <a:pPr>
              <a:lnSpc>
                <a:spcPts val="0"/>
              </a:lnSpc>
              <a:spcBef>
                <a:spcPts val="600"/>
              </a:spcBef>
            </a:pPr>
            <a:endParaRPr lang="fr-FR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FR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1200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87"/>
          <p:cNvSpPr txBox="1">
            <a:spLocks noGrp="1"/>
          </p:cNvSpPr>
          <p:nvPr>
            <p:ph type="title"/>
          </p:nvPr>
        </p:nvSpPr>
        <p:spPr>
          <a:xfrm>
            <a:off x="1871532" y="188640"/>
            <a:ext cx="9889099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8" name="Google Shape;468;p87"/>
          <p:cNvSpPr txBox="1">
            <a:spLocks noGrp="1"/>
          </p:cNvSpPr>
          <p:nvPr>
            <p:ph type="body" idx="1"/>
          </p:nvPr>
        </p:nvSpPr>
        <p:spPr>
          <a:xfrm>
            <a:off x="508000" y="1484784"/>
            <a:ext cx="11252629" cy="4824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endParaRPr/>
          </a:p>
        </p:txBody>
      </p:sp>
      <p:pic>
        <p:nvPicPr>
          <p:cNvPr id="469" name="Google Shape;469;p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5686" y="0"/>
            <a:ext cx="1144494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68"/>
          <p:cNvSpPr txBox="1">
            <a:spLocks noGrp="1"/>
          </p:cNvSpPr>
          <p:nvPr>
            <p:ph type="title"/>
          </p:nvPr>
        </p:nvSpPr>
        <p:spPr>
          <a:xfrm>
            <a:off x="1871532" y="188640"/>
            <a:ext cx="9889099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dirty="0"/>
              <a:t>COPIL 1 : Objectifs de la réunion</a:t>
            </a:r>
            <a:br>
              <a:rPr lang="fr-FR" dirty="0"/>
            </a:br>
            <a:r>
              <a:rPr lang="fr-FR" sz="2400" dirty="0"/>
              <a:t>(Comité de Pilotage)</a:t>
            </a:r>
            <a:endParaRPr sz="2400" dirty="0"/>
          </a:p>
        </p:txBody>
      </p:sp>
      <p:sp>
        <p:nvSpPr>
          <p:cNvPr id="318" name="Google Shape;318;p68"/>
          <p:cNvSpPr txBox="1">
            <a:spLocks noGrp="1"/>
          </p:cNvSpPr>
          <p:nvPr>
            <p:ph type="body" idx="1"/>
          </p:nvPr>
        </p:nvSpPr>
        <p:spPr>
          <a:xfrm>
            <a:off x="508002" y="1624648"/>
            <a:ext cx="11252629" cy="4499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•"/>
            </a:pPr>
            <a:r>
              <a:rPr lang="fr-FR" dirty="0"/>
              <a:t>Lancement de la démarche « Plan paysage de la Vallée verte »</a:t>
            </a:r>
          </a:p>
          <a:p>
            <a:pPr marL="45720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•"/>
            </a:pPr>
            <a:endParaRPr lang="fr-FR" dirty="0"/>
          </a:p>
          <a:p>
            <a:pPr marL="45720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•"/>
            </a:pPr>
            <a:r>
              <a:rPr lang="fr-FR" dirty="0"/>
              <a:t>Présentation du territoire (patrimoines, enjeux et dynamiques)</a:t>
            </a:r>
            <a:endParaRPr dirty="0"/>
          </a:p>
          <a:p>
            <a:pPr marL="45720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endParaRPr dirty="0"/>
          </a:p>
          <a:p>
            <a:pPr marL="45720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•"/>
            </a:pPr>
            <a:r>
              <a:rPr lang="fr-FR" dirty="0"/>
              <a:t>Validation des thématiques à investiguer et prospectives</a:t>
            </a:r>
            <a:endParaRPr dirty="0"/>
          </a:p>
          <a:p>
            <a:pPr marL="45720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endParaRPr dirty="0"/>
          </a:p>
          <a:p>
            <a:pPr marL="45720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•"/>
            </a:pPr>
            <a:r>
              <a:rPr lang="fr-FR" dirty="0"/>
              <a:t>Approbation du phasage et du calendrier</a:t>
            </a:r>
            <a:endParaRPr dirty="0"/>
          </a:p>
          <a:p>
            <a:pPr marL="45720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endParaRPr dirty="0"/>
          </a:p>
          <a:p>
            <a:pPr marL="45720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•"/>
            </a:pPr>
            <a:r>
              <a:rPr lang="fr-FR" dirty="0"/>
              <a:t>Choix des acteurs à consulter</a:t>
            </a:r>
          </a:p>
          <a:p>
            <a:pPr marL="45720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•"/>
            </a:pPr>
            <a:endParaRPr lang="fr-FR" dirty="0"/>
          </a:p>
          <a:p>
            <a:pPr marL="45720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•"/>
            </a:pPr>
            <a:r>
              <a:rPr lang="fr-FR" dirty="0"/>
              <a:t>Mise en œuvre du diagnostic</a:t>
            </a:r>
            <a:endParaRPr dirty="0"/>
          </a:p>
          <a:p>
            <a:pPr marL="45720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71"/>
          <p:cNvSpPr txBox="1">
            <a:spLocks noGrp="1"/>
          </p:cNvSpPr>
          <p:nvPr>
            <p:ph type="title"/>
          </p:nvPr>
        </p:nvSpPr>
        <p:spPr>
          <a:xfrm>
            <a:off x="1871532" y="188640"/>
            <a:ext cx="9889099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dirty="0"/>
              <a:t>Territoire d’étude</a:t>
            </a:r>
            <a:endParaRPr dirty="0"/>
          </a:p>
        </p:txBody>
      </p:sp>
      <p:sp>
        <p:nvSpPr>
          <p:cNvPr id="338" name="Google Shape;338;p71"/>
          <p:cNvSpPr txBox="1">
            <a:spLocks noGrp="1"/>
          </p:cNvSpPr>
          <p:nvPr>
            <p:ph type="body" idx="1"/>
          </p:nvPr>
        </p:nvSpPr>
        <p:spPr>
          <a:xfrm>
            <a:off x="508000" y="1484775"/>
            <a:ext cx="3787200" cy="528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52401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C751"/>
              </a:buClr>
              <a:buSzPts val="2400"/>
              <a:buFont typeface="Arial"/>
              <a:buNone/>
            </a:pPr>
            <a:r>
              <a:rPr lang="fr-FR" sz="2200" b="1" i="0" u="none" strike="noStrike" cap="none" dirty="0">
                <a:solidFill>
                  <a:srgbClr val="83C22D"/>
                </a:solidFill>
                <a:latin typeface="Arial"/>
                <a:ea typeface="Arial"/>
                <a:cs typeface="Arial"/>
                <a:sym typeface="Arial"/>
              </a:rPr>
              <a:t>Les collectivités :</a:t>
            </a:r>
            <a:endParaRPr sz="2200" dirty="0"/>
          </a:p>
          <a:p>
            <a:pPr marL="495301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C751"/>
              </a:buClr>
              <a:buSzPts val="2200"/>
              <a:buFont typeface="Arial"/>
              <a:buChar char="-"/>
            </a:pPr>
            <a:r>
              <a:rPr lang="fr-FR" sz="1800" dirty="0">
                <a:solidFill>
                  <a:srgbClr val="8FC751"/>
                </a:solidFill>
              </a:rPr>
              <a:t>2 CC (MGC et MRT)</a:t>
            </a:r>
            <a:endParaRPr sz="2200" dirty="0"/>
          </a:p>
          <a:p>
            <a:pPr marL="495301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C751"/>
              </a:buClr>
              <a:buSzPts val="2200"/>
              <a:buFont typeface="Arial"/>
              <a:buChar char="-"/>
            </a:pPr>
            <a:r>
              <a:rPr lang="fr-FR" sz="1800" b="0" i="0" u="none" strike="noStrike" cap="none" dirty="0">
                <a:solidFill>
                  <a:srgbClr val="8FC751"/>
                </a:solidFill>
                <a:latin typeface="Arial"/>
                <a:ea typeface="Arial"/>
                <a:cs typeface="Arial"/>
                <a:sym typeface="Arial"/>
              </a:rPr>
              <a:t>16 communes</a:t>
            </a:r>
            <a:endParaRPr sz="2200" dirty="0"/>
          </a:p>
          <a:p>
            <a:pPr marL="152401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C751"/>
              </a:buClr>
              <a:buSzPts val="2400"/>
              <a:buNone/>
            </a:pPr>
            <a:endParaRPr sz="1800" b="0" i="0" u="none" strike="noStrike" cap="none" dirty="0">
              <a:solidFill>
                <a:srgbClr val="8FC75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2401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C751"/>
              </a:buClr>
              <a:buSzPts val="2400"/>
              <a:buFont typeface="Arial"/>
              <a:buNone/>
            </a:pPr>
            <a:r>
              <a:rPr lang="fr-FR" sz="2200" b="1" i="0" u="none" strike="noStrike" cap="none" dirty="0">
                <a:solidFill>
                  <a:srgbClr val="83C22D"/>
                </a:solidFill>
                <a:latin typeface="Arial"/>
                <a:ea typeface="Arial"/>
                <a:cs typeface="Arial"/>
                <a:sym typeface="Arial"/>
              </a:rPr>
              <a:t>L’unité paysagère</a:t>
            </a:r>
            <a:endParaRPr sz="2200" dirty="0"/>
          </a:p>
          <a:p>
            <a:pPr marL="152401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C751"/>
              </a:buClr>
              <a:buSzPts val="2400"/>
              <a:buFont typeface="Arial"/>
              <a:buNone/>
            </a:pPr>
            <a:r>
              <a:rPr lang="fr-FR" sz="2200" b="1" i="0" u="none" strike="noStrike" cap="none" dirty="0">
                <a:solidFill>
                  <a:srgbClr val="83C22D"/>
                </a:solidFill>
                <a:latin typeface="Arial"/>
                <a:ea typeface="Arial"/>
                <a:cs typeface="Arial"/>
                <a:sym typeface="Arial"/>
              </a:rPr>
              <a:t>de la vallée du Tarn :</a:t>
            </a:r>
            <a:endParaRPr sz="2200" dirty="0"/>
          </a:p>
          <a:p>
            <a:pPr marL="495301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C751"/>
              </a:buClr>
              <a:buSzPts val="2200"/>
              <a:buFont typeface="Arial"/>
              <a:buChar char="-"/>
            </a:pPr>
            <a:r>
              <a:rPr lang="fr-FR" sz="1800" dirty="0">
                <a:solidFill>
                  <a:srgbClr val="8FC751"/>
                </a:solidFill>
              </a:rPr>
              <a:t>50km de linéaire - 160km²</a:t>
            </a:r>
            <a:endParaRPr sz="1800" b="0" i="0" u="none" strike="noStrike" cap="none" dirty="0">
              <a:solidFill>
                <a:srgbClr val="8FC75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95301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C751"/>
              </a:buClr>
              <a:buSzPts val="2200"/>
              <a:buFont typeface="Arial"/>
              <a:buChar char="-"/>
            </a:pPr>
            <a:r>
              <a:rPr lang="fr-FR" sz="1800" dirty="0">
                <a:solidFill>
                  <a:srgbClr val="8FC751"/>
                </a:solidFill>
              </a:rPr>
              <a:t>Vallée fermée et inondable</a:t>
            </a:r>
            <a:endParaRPr sz="1800" dirty="0">
              <a:solidFill>
                <a:srgbClr val="8FC751"/>
              </a:solidFill>
            </a:endParaRPr>
          </a:p>
          <a:p>
            <a:pPr marL="495301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C751"/>
              </a:buClr>
              <a:buSzPts val="1800"/>
              <a:buChar char="-"/>
            </a:pPr>
            <a:r>
              <a:rPr lang="fr-FR" sz="1800" dirty="0">
                <a:solidFill>
                  <a:srgbClr val="8FC751"/>
                </a:solidFill>
              </a:rPr>
              <a:t>Rivière attractive</a:t>
            </a:r>
            <a:endParaRPr sz="1800" dirty="0">
              <a:solidFill>
                <a:srgbClr val="8FC751"/>
              </a:solidFill>
            </a:endParaRPr>
          </a:p>
          <a:p>
            <a:pPr marL="495301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C751"/>
              </a:buClr>
              <a:buSzPts val="2200"/>
              <a:buFont typeface="Arial"/>
              <a:buChar char="-"/>
            </a:pPr>
            <a:r>
              <a:rPr lang="fr-FR" sz="1800" dirty="0">
                <a:solidFill>
                  <a:srgbClr val="8FC751"/>
                </a:solidFill>
              </a:rPr>
              <a:t>Ubac et adret assez différenciés dans l’occupation du sol</a:t>
            </a:r>
            <a:endParaRPr sz="2200" dirty="0"/>
          </a:p>
          <a:p>
            <a:pPr marL="495301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C751"/>
              </a:buClr>
              <a:buSzPts val="2200"/>
              <a:buFont typeface="Arial"/>
              <a:buChar char="-"/>
            </a:pPr>
            <a:r>
              <a:rPr lang="fr-FR" sz="1800" dirty="0">
                <a:solidFill>
                  <a:srgbClr val="8FC751"/>
                </a:solidFill>
              </a:rPr>
              <a:t>Agriculture marquée par l’arboriculture et la viticulture</a:t>
            </a:r>
            <a:endParaRPr sz="2200" dirty="0"/>
          </a:p>
          <a:p>
            <a:pPr marL="495301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C751"/>
              </a:buClr>
              <a:buSzPts val="2200"/>
              <a:buFont typeface="Arial"/>
              <a:buChar char="-"/>
            </a:pPr>
            <a:r>
              <a:rPr lang="fr-FR" sz="1800" dirty="0">
                <a:solidFill>
                  <a:srgbClr val="8FC751"/>
                </a:solidFill>
              </a:rPr>
              <a:t>Urbanisation ordonnée par une succession de villages et par un pôle urbain (</a:t>
            </a:r>
            <a:r>
              <a:rPr lang="fr-FR" sz="1800" b="0" i="0" u="none" strike="noStrike" cap="none" dirty="0">
                <a:solidFill>
                  <a:srgbClr val="8FC751"/>
                </a:solidFill>
                <a:latin typeface="Arial"/>
                <a:ea typeface="Arial"/>
                <a:cs typeface="Arial"/>
                <a:sym typeface="Arial"/>
              </a:rPr>
              <a:t>Millau)</a:t>
            </a:r>
          </a:p>
          <a:p>
            <a:pPr marL="495301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C751"/>
              </a:buClr>
              <a:buSzPts val="2200"/>
              <a:buFont typeface="Arial"/>
              <a:buChar char="-"/>
            </a:pPr>
            <a:r>
              <a:rPr lang="fr-FR" sz="1800" dirty="0">
                <a:solidFill>
                  <a:srgbClr val="8FC751"/>
                </a:solidFill>
              </a:rPr>
              <a:t>Patrimoine bâti vernaculaire varié et multiple</a:t>
            </a:r>
            <a:endParaRPr sz="2200" dirty="0"/>
          </a:p>
          <a:p>
            <a:pPr marL="495301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C751"/>
              </a:buClr>
              <a:buSzPts val="2400"/>
              <a:buFont typeface="Arial"/>
              <a:buNone/>
            </a:pPr>
            <a:endParaRPr sz="2000" dirty="0">
              <a:solidFill>
                <a:srgbClr val="8FC751"/>
              </a:solidFill>
            </a:endParaRPr>
          </a:p>
          <a:p>
            <a:pPr marL="495301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C751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rgbClr val="8FC75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endParaRPr dirty="0"/>
          </a:p>
        </p:txBody>
      </p:sp>
      <p:pic>
        <p:nvPicPr>
          <p:cNvPr id="339" name="Google Shape;339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95113" y="1384425"/>
            <a:ext cx="7477161" cy="5286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69"/>
          <p:cNvSpPr txBox="1">
            <a:spLocks noGrp="1"/>
          </p:cNvSpPr>
          <p:nvPr>
            <p:ph type="title"/>
          </p:nvPr>
        </p:nvSpPr>
        <p:spPr>
          <a:xfrm>
            <a:off x="1871532" y="188640"/>
            <a:ext cx="9889099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dirty="0"/>
              <a:t>Patrimoines</a:t>
            </a:r>
            <a:endParaRPr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7A03677-4623-477D-BE78-C56E64CF9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5325" y="3848492"/>
            <a:ext cx="4151742" cy="266059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1FB8357-7EC8-4F0D-865D-917E5A818F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5325" y="1555086"/>
            <a:ext cx="3351559" cy="204235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F118461-F1C4-451F-ACB7-7A1CCE43A9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261" y="1527842"/>
            <a:ext cx="4907287" cy="326641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689DFA6-34B8-4A27-A37C-095F86503D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9788" y="5008032"/>
            <a:ext cx="3016728" cy="166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3159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69"/>
          <p:cNvSpPr txBox="1">
            <a:spLocks noGrp="1"/>
          </p:cNvSpPr>
          <p:nvPr>
            <p:ph type="title"/>
          </p:nvPr>
        </p:nvSpPr>
        <p:spPr>
          <a:xfrm>
            <a:off x="1871532" y="188640"/>
            <a:ext cx="9889099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dirty="0"/>
              <a:t>Enjeux</a:t>
            </a:r>
            <a:endParaRPr dirty="0"/>
          </a:p>
        </p:txBody>
      </p:sp>
      <p:sp>
        <p:nvSpPr>
          <p:cNvPr id="325" name="Google Shape;325;p69"/>
          <p:cNvSpPr txBox="1">
            <a:spLocks noGrp="1"/>
          </p:cNvSpPr>
          <p:nvPr>
            <p:ph type="body" idx="1"/>
          </p:nvPr>
        </p:nvSpPr>
        <p:spPr>
          <a:xfrm>
            <a:off x="508003" y="1473200"/>
            <a:ext cx="9357358" cy="519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52401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fr-FR" b="1" dirty="0">
                <a:solidFill>
                  <a:srgbClr val="83C22D"/>
                </a:solidFill>
              </a:rPr>
              <a:t>Paysage, patrimoine bâti et cadre de vie :</a:t>
            </a:r>
            <a:endParaRPr dirty="0"/>
          </a:p>
          <a:p>
            <a:pPr marL="495301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-"/>
            </a:pPr>
            <a:r>
              <a:rPr lang="fr-FR" sz="2000" dirty="0"/>
              <a:t>Une menace forte sur l’arboriculture par une drosophile</a:t>
            </a:r>
          </a:p>
          <a:p>
            <a:pPr marL="495301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-"/>
            </a:pPr>
            <a:r>
              <a:rPr lang="fr-FR" sz="2000" dirty="0"/>
              <a:t>Une pression urbaine autour de Millau</a:t>
            </a:r>
          </a:p>
          <a:p>
            <a:pPr marL="495301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-"/>
            </a:pPr>
            <a:r>
              <a:rPr lang="fr-FR" sz="2000" dirty="0"/>
              <a:t>Une pression touristique aux portes des gorges du Tarn</a:t>
            </a:r>
          </a:p>
          <a:p>
            <a:pPr marL="495301" indent="-342900">
              <a:spcBef>
                <a:spcPts val="0"/>
              </a:spcBef>
              <a:buFont typeface="Arial"/>
              <a:buChar char="-"/>
            </a:pPr>
            <a:r>
              <a:rPr lang="fr-FR" sz="2000" dirty="0"/>
              <a:t>Des conflits d’usage (traitements phytosanitaires, tourisme…)</a:t>
            </a:r>
          </a:p>
          <a:p>
            <a:pPr marL="495301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-"/>
            </a:pPr>
            <a:r>
              <a:rPr lang="fr-FR" sz="2000" dirty="0"/>
              <a:t>Un abandon des anciennes terrasses de culture</a:t>
            </a:r>
          </a:p>
          <a:p>
            <a:pPr marL="495301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-"/>
            </a:pPr>
            <a:r>
              <a:rPr lang="fr-FR" sz="2000" dirty="0"/>
              <a:t>Un abandon du patrimoine bâti</a:t>
            </a:r>
          </a:p>
          <a:p>
            <a:pPr marL="152401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fr-FR" b="1" dirty="0">
                <a:solidFill>
                  <a:srgbClr val="83C22D"/>
                </a:solidFill>
              </a:rPr>
              <a:t>Biodiversité et ressource en eau :</a:t>
            </a:r>
            <a:endParaRPr lang="fr-FR" dirty="0"/>
          </a:p>
          <a:p>
            <a:pPr marL="495301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-"/>
            </a:pPr>
            <a:r>
              <a:rPr lang="fr-FR" sz="2000" dirty="0"/>
              <a:t>Un risque de mutation de l’occupation du sol</a:t>
            </a:r>
          </a:p>
          <a:p>
            <a:pPr marL="495301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-"/>
            </a:pPr>
            <a:r>
              <a:rPr lang="fr-FR" sz="2000" dirty="0"/>
              <a:t>Une fragile ressource en eau (qualité et quantité)</a:t>
            </a:r>
          </a:p>
          <a:p>
            <a:pPr marL="495301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-"/>
            </a:pPr>
            <a:r>
              <a:rPr lang="fr-FR" sz="2000" dirty="0"/>
              <a:t>Une disparition des auxiliaires de cultures (pollinisateurs…)</a:t>
            </a:r>
          </a:p>
          <a:p>
            <a:pPr marL="152401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fr-FR" b="1" dirty="0">
                <a:solidFill>
                  <a:srgbClr val="83C22D"/>
                </a:solidFill>
              </a:rPr>
              <a:t>Tourisme :</a:t>
            </a:r>
            <a:endParaRPr lang="fr-FR" dirty="0"/>
          </a:p>
          <a:p>
            <a:pPr marL="495301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-"/>
            </a:pPr>
            <a:r>
              <a:rPr lang="fr-FR" sz="2000" dirty="0"/>
              <a:t>Une fréquentation touristique saisonnière importante</a:t>
            </a:r>
          </a:p>
          <a:p>
            <a:pPr marL="495301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-"/>
            </a:pPr>
            <a:r>
              <a:rPr lang="fr-FR" sz="2000" dirty="0"/>
              <a:t>Une rivière très attractive</a:t>
            </a:r>
          </a:p>
          <a:p>
            <a:pPr marL="495301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-"/>
            </a:pPr>
            <a:r>
              <a:rPr lang="fr-FR" sz="2000" dirty="0"/>
              <a:t>Des équipements structurants absents ou vétustes</a:t>
            </a:r>
          </a:p>
          <a:p>
            <a:pPr marL="495301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-"/>
            </a:pPr>
            <a:r>
              <a:rPr lang="fr-FR" sz="2000" dirty="0"/>
              <a:t>Des activités de pleine nature en développement</a:t>
            </a:r>
          </a:p>
          <a:p>
            <a:pPr marL="152401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</a:pPr>
            <a:endParaRPr lang="fr-FR" sz="2000" dirty="0"/>
          </a:p>
          <a:p>
            <a:pPr marL="152401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</a:pPr>
            <a:endParaRPr sz="2000" dirty="0"/>
          </a:p>
          <a:p>
            <a:pPr marL="152401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57845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36CB7EF-0BAB-4160-931F-5725CD8F11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6657" y="3218507"/>
            <a:ext cx="5895343" cy="4170025"/>
          </a:xfrm>
          <a:prstGeom prst="rect">
            <a:avLst/>
          </a:prstGeom>
        </p:spPr>
      </p:pic>
      <p:sp>
        <p:nvSpPr>
          <p:cNvPr id="324" name="Google Shape;324;p69"/>
          <p:cNvSpPr txBox="1">
            <a:spLocks noGrp="1"/>
          </p:cNvSpPr>
          <p:nvPr>
            <p:ph type="title"/>
          </p:nvPr>
        </p:nvSpPr>
        <p:spPr>
          <a:xfrm>
            <a:off x="1871532" y="188640"/>
            <a:ext cx="9889099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dirty="0"/>
              <a:t>Dynamiques</a:t>
            </a:r>
            <a:endParaRPr dirty="0"/>
          </a:p>
        </p:txBody>
      </p:sp>
      <p:sp>
        <p:nvSpPr>
          <p:cNvPr id="325" name="Google Shape;325;p69"/>
          <p:cNvSpPr txBox="1">
            <a:spLocks noGrp="1"/>
          </p:cNvSpPr>
          <p:nvPr>
            <p:ph type="body" idx="1"/>
          </p:nvPr>
        </p:nvSpPr>
        <p:spPr>
          <a:xfrm>
            <a:off x="508003" y="1554480"/>
            <a:ext cx="9357358" cy="519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52401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fr-FR" b="1" dirty="0">
                <a:solidFill>
                  <a:srgbClr val="83C22D"/>
                </a:solidFill>
              </a:rPr>
              <a:t>Des démarches de territoire engagées :</a:t>
            </a:r>
          </a:p>
          <a:p>
            <a:pPr marL="495301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-"/>
            </a:pPr>
            <a:r>
              <a:rPr lang="fr-FR" sz="2000" dirty="0"/>
              <a:t>AOC Côtes de Millau (depuis 2011)</a:t>
            </a:r>
            <a:endParaRPr dirty="0"/>
          </a:p>
          <a:p>
            <a:pPr marL="495301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-"/>
            </a:pPr>
            <a:r>
              <a:rPr lang="fr-FR" sz="2000" dirty="0"/>
              <a:t>SCoT / Concertation citoyenne / « Vallée fleurie » à préserver</a:t>
            </a:r>
            <a:endParaRPr dirty="0"/>
          </a:p>
          <a:p>
            <a:pPr marL="495301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-"/>
            </a:pPr>
            <a:r>
              <a:rPr lang="fr-FR" sz="2000" dirty="0"/>
              <a:t>ZAP / 17 communes concernées / 1460 ha protégés</a:t>
            </a:r>
            <a:endParaRPr dirty="0"/>
          </a:p>
          <a:p>
            <a:pPr marL="495301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-"/>
            </a:pPr>
            <a:r>
              <a:rPr lang="fr-FR" sz="2000" dirty="0"/>
              <a:t>Charte PNRGC 2019-2035/ Orientation 2 : Préserver la richesse paysagère</a:t>
            </a:r>
            <a:endParaRPr dirty="0"/>
          </a:p>
          <a:p>
            <a:pPr marL="495301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-"/>
            </a:pPr>
            <a:r>
              <a:rPr lang="fr-FR" sz="2000" dirty="0"/>
              <a:t>Contrat de rivière Tarn-amont 2019-2024 / qualité des eaux</a:t>
            </a:r>
            <a:endParaRPr dirty="0"/>
          </a:p>
          <a:p>
            <a:pPr marL="495301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-"/>
            </a:pPr>
            <a:r>
              <a:rPr lang="fr-FR" sz="2000" dirty="0"/>
              <a:t>PLUi HD CC MGC / préservation des terres agricoles</a:t>
            </a:r>
            <a:endParaRPr dirty="0"/>
          </a:p>
          <a:p>
            <a:pPr marL="495301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-"/>
            </a:pPr>
            <a:r>
              <a:rPr lang="fr-FR" sz="2000" dirty="0"/>
              <a:t>PLUi CC MRT</a:t>
            </a:r>
          </a:p>
          <a:p>
            <a:pPr marL="495301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-"/>
            </a:pPr>
            <a:r>
              <a:rPr lang="fr-FR" sz="2000" dirty="0"/>
              <a:t>Mise en œuvre du PAT</a:t>
            </a:r>
            <a:endParaRPr dirty="0"/>
          </a:p>
          <a:p>
            <a:pPr marL="152401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</a:pPr>
            <a:endParaRPr sz="2000" dirty="0"/>
          </a:p>
          <a:p>
            <a:pPr marL="152401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fr-FR" b="1" dirty="0">
                <a:solidFill>
                  <a:srgbClr val="83C22D"/>
                </a:solidFill>
              </a:rPr>
              <a:t>Des acteurs et des initiatives locales :</a:t>
            </a:r>
            <a:endParaRPr dirty="0"/>
          </a:p>
          <a:p>
            <a:pPr marL="495301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-"/>
            </a:pPr>
            <a:r>
              <a:rPr lang="fr-FR" sz="2000" dirty="0"/>
              <a:t>Arboriculteurs / APABA</a:t>
            </a:r>
            <a:endParaRPr dirty="0"/>
          </a:p>
          <a:p>
            <a:pPr marL="495301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-"/>
            </a:pPr>
            <a:r>
              <a:rPr lang="fr-FR" sz="2000" dirty="0"/>
              <a:t>Engagements des communes / « 0 phyto »</a:t>
            </a:r>
            <a:endParaRPr dirty="0"/>
          </a:p>
          <a:p>
            <a:pPr marL="495301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-"/>
            </a:pPr>
            <a:r>
              <a:rPr lang="fr-FR" sz="2000" dirty="0"/>
              <a:t>Protections patrimoniales (2 SPR, OGS)</a:t>
            </a:r>
          </a:p>
          <a:p>
            <a:pPr marL="495301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-"/>
            </a:pPr>
            <a:r>
              <a:rPr lang="fr-FR" sz="2000" dirty="0"/>
              <a:t>Collectif « On veut des coquelicots »</a:t>
            </a:r>
          </a:p>
          <a:p>
            <a:pPr marL="495301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-"/>
            </a:pPr>
            <a:r>
              <a:rPr lang="fr-FR" sz="2000" dirty="0"/>
              <a:t>…</a:t>
            </a:r>
          </a:p>
          <a:p>
            <a:pPr marL="495301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-"/>
            </a:pPr>
            <a:endParaRPr lang="fr-FR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Google Shape;330;p70"/>
          <p:cNvPicPr preferRelativeResize="0"/>
          <p:nvPr/>
        </p:nvPicPr>
        <p:blipFill rotWithShape="1">
          <a:blip r:embed="rId3">
            <a:alphaModFix/>
          </a:blip>
          <a:srcRect l="3185" t="7474" r="26592" b="5667"/>
          <a:stretch/>
        </p:blipFill>
        <p:spPr>
          <a:xfrm>
            <a:off x="6944789" y="1484784"/>
            <a:ext cx="4815840" cy="3971136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70"/>
          <p:cNvSpPr txBox="1">
            <a:spLocks noGrp="1"/>
          </p:cNvSpPr>
          <p:nvPr>
            <p:ph type="title"/>
          </p:nvPr>
        </p:nvSpPr>
        <p:spPr>
          <a:xfrm>
            <a:off x="1871532" y="188640"/>
            <a:ext cx="9889099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/>
              <a:t>Plan paysage</a:t>
            </a:r>
            <a:endParaRPr/>
          </a:p>
        </p:txBody>
      </p:sp>
      <p:sp>
        <p:nvSpPr>
          <p:cNvPr id="332" name="Google Shape;332;p70"/>
          <p:cNvSpPr txBox="1">
            <a:spLocks noGrp="1"/>
          </p:cNvSpPr>
          <p:nvPr>
            <p:ph type="body" idx="1"/>
          </p:nvPr>
        </p:nvSpPr>
        <p:spPr>
          <a:xfrm>
            <a:off x="508000" y="1484784"/>
            <a:ext cx="11252629" cy="4824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52401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C751"/>
              </a:buClr>
              <a:buSzPts val="2400"/>
              <a:buFont typeface="Arial"/>
              <a:buNone/>
            </a:pPr>
            <a:r>
              <a:rPr lang="fr-FR" sz="2400" b="1" i="0" u="none" strike="noStrike" cap="none" dirty="0">
                <a:solidFill>
                  <a:srgbClr val="83C22D"/>
                </a:solidFill>
                <a:latin typeface="Arial"/>
                <a:ea typeface="Arial"/>
                <a:cs typeface="Arial"/>
                <a:sym typeface="Arial"/>
              </a:rPr>
              <a:t>Une démarche de projet </a:t>
            </a:r>
            <a:endParaRPr dirty="0"/>
          </a:p>
          <a:p>
            <a:pPr marL="152401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C751"/>
              </a:buClr>
              <a:buSzPts val="2400"/>
              <a:buFont typeface="Arial"/>
              <a:buNone/>
            </a:pPr>
            <a:r>
              <a:rPr lang="fr-FR" sz="2400" b="1" i="0" u="none" strike="noStrike" cap="none" dirty="0">
                <a:solidFill>
                  <a:srgbClr val="83C22D"/>
                </a:solidFill>
                <a:latin typeface="Arial"/>
                <a:ea typeface="Arial"/>
                <a:cs typeface="Arial"/>
                <a:sym typeface="Arial"/>
              </a:rPr>
              <a:t>pour un aménagement concerté</a:t>
            </a:r>
            <a:endParaRPr dirty="0"/>
          </a:p>
          <a:p>
            <a:pPr marL="495301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C751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rgbClr val="8FC75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95301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C751"/>
              </a:buClr>
              <a:buSzPts val="2400"/>
              <a:buFont typeface="Arial"/>
              <a:buChar char="-"/>
            </a:pPr>
            <a:r>
              <a:rPr lang="fr-FR" sz="2000" dirty="0">
                <a:solidFill>
                  <a:srgbClr val="8FC751"/>
                </a:solidFill>
              </a:rPr>
              <a:t>1. D</a:t>
            </a:r>
            <a:r>
              <a:rPr lang="fr-FR" sz="2000" b="0" i="0" u="none" strike="noStrike" cap="none" dirty="0">
                <a:solidFill>
                  <a:srgbClr val="8FC751"/>
                </a:solidFill>
                <a:latin typeface="Arial"/>
                <a:ea typeface="Arial"/>
                <a:cs typeface="Arial"/>
                <a:sym typeface="Arial"/>
              </a:rPr>
              <a:t>iagnostic et enjeux</a:t>
            </a:r>
            <a:endParaRPr dirty="0"/>
          </a:p>
          <a:p>
            <a:pPr marL="495301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C751"/>
              </a:buClr>
              <a:buSzPts val="2400"/>
              <a:buFont typeface="Arial"/>
              <a:buChar char="-"/>
            </a:pPr>
            <a:r>
              <a:rPr lang="fr-FR" sz="2000" b="0" i="0" u="none" strike="noStrike" cap="none" dirty="0">
                <a:solidFill>
                  <a:srgbClr val="8FC751"/>
                </a:solidFill>
                <a:latin typeface="Arial"/>
                <a:ea typeface="Arial"/>
                <a:cs typeface="Arial"/>
                <a:sym typeface="Arial"/>
              </a:rPr>
              <a:t>2. Projet de territoire partagé</a:t>
            </a:r>
            <a:endParaRPr dirty="0"/>
          </a:p>
          <a:p>
            <a:pPr marL="495301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C751"/>
              </a:buClr>
              <a:buSzPts val="2400"/>
              <a:buFont typeface="Arial"/>
              <a:buChar char="-"/>
            </a:pPr>
            <a:r>
              <a:rPr lang="fr-FR" sz="2000" dirty="0">
                <a:solidFill>
                  <a:srgbClr val="8FC751"/>
                </a:solidFill>
              </a:rPr>
              <a:t>3. Programme d’actions concret</a:t>
            </a:r>
            <a:endParaRPr sz="2000" b="0" i="0" u="none" strike="noStrike" cap="none" dirty="0">
              <a:solidFill>
                <a:srgbClr val="8FC75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2401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C751"/>
              </a:buClr>
              <a:buSzPts val="2400"/>
              <a:buNone/>
            </a:pPr>
            <a:endParaRPr lang="fr-FR" sz="2000" b="0" i="0" u="none" strike="noStrike" cap="none" dirty="0">
              <a:solidFill>
                <a:srgbClr val="8FC75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2401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C751"/>
              </a:buClr>
              <a:buSzPts val="2400"/>
              <a:buNone/>
            </a:pPr>
            <a:endParaRPr sz="2000" b="0" i="0" u="none" strike="noStrike" cap="none" dirty="0">
              <a:solidFill>
                <a:srgbClr val="8FC75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2401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C751"/>
              </a:buClr>
              <a:buSzPts val="2400"/>
              <a:buFont typeface="Arial"/>
              <a:buNone/>
            </a:pPr>
            <a:r>
              <a:rPr lang="fr-FR" sz="2400" b="1" i="0" u="none" strike="noStrike" cap="none" dirty="0">
                <a:solidFill>
                  <a:srgbClr val="83C22D"/>
                </a:solidFill>
                <a:latin typeface="Arial"/>
                <a:ea typeface="Arial"/>
                <a:cs typeface="Arial"/>
                <a:sym typeface="Arial"/>
              </a:rPr>
              <a:t>Un appel à projet national </a:t>
            </a:r>
            <a:endParaRPr dirty="0"/>
          </a:p>
          <a:p>
            <a:pPr marL="152401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C751"/>
              </a:buClr>
              <a:buSzPts val="2400"/>
              <a:buFont typeface="Arial"/>
              <a:buNone/>
            </a:pPr>
            <a:r>
              <a:rPr lang="fr-FR" sz="2000" dirty="0">
                <a:solidFill>
                  <a:srgbClr val="83C22D"/>
                </a:solidFill>
              </a:rPr>
              <a:t>(soutien ingénierie)</a:t>
            </a:r>
            <a:endParaRPr dirty="0"/>
          </a:p>
          <a:p>
            <a:pPr marL="152401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C751"/>
              </a:buClr>
              <a:buSzPts val="2400"/>
              <a:buNone/>
            </a:pPr>
            <a:endParaRPr dirty="0"/>
          </a:p>
          <a:p>
            <a:pPr marL="495301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C751"/>
              </a:buClr>
              <a:buSzPts val="2400"/>
              <a:buFont typeface="Arial"/>
              <a:buChar char="-"/>
            </a:pPr>
            <a:r>
              <a:rPr lang="fr-FR" sz="2000" dirty="0">
                <a:solidFill>
                  <a:srgbClr val="8FC751"/>
                </a:solidFill>
              </a:rPr>
              <a:t>Partenaires financiers : Etat, Région Occitanie…</a:t>
            </a:r>
            <a:endParaRPr dirty="0"/>
          </a:p>
          <a:p>
            <a:pPr marL="495301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C751"/>
              </a:buClr>
              <a:buSzPts val="2400"/>
              <a:buFont typeface="Arial"/>
              <a:buChar char="-"/>
            </a:pPr>
            <a:r>
              <a:rPr lang="fr-FR" sz="2000" b="0" i="0" u="none" strike="noStrike" cap="none" dirty="0">
                <a:solidFill>
                  <a:srgbClr val="8FC751"/>
                </a:solidFill>
                <a:latin typeface="Arial"/>
                <a:ea typeface="Arial"/>
                <a:cs typeface="Arial"/>
                <a:sym typeface="Arial"/>
              </a:rPr>
              <a:t>Partenaires techniques : Syndicats de rivière, Chambre d’agriculture, APABA, OT…</a:t>
            </a:r>
            <a:endParaRPr dirty="0"/>
          </a:p>
          <a:p>
            <a:pPr marL="495301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C751"/>
              </a:buClr>
              <a:buSzPts val="2400"/>
              <a:buFont typeface="Arial"/>
              <a:buChar char="-"/>
            </a:pPr>
            <a:r>
              <a:rPr lang="fr-FR" sz="2000" dirty="0">
                <a:solidFill>
                  <a:srgbClr val="8FC751"/>
                </a:solidFill>
              </a:rPr>
              <a:t>Partenaires institutionnels : CC Millau-Grands-Causses, CC Muse et </a:t>
            </a:r>
            <a:r>
              <a:rPr lang="fr-FR" sz="2000" dirty="0" err="1">
                <a:solidFill>
                  <a:srgbClr val="8FC751"/>
                </a:solidFill>
              </a:rPr>
              <a:t>Raspes</a:t>
            </a:r>
            <a:r>
              <a:rPr lang="fr-FR" sz="2000" dirty="0">
                <a:solidFill>
                  <a:srgbClr val="8FC751"/>
                </a:solidFill>
              </a:rPr>
              <a:t> du Tarn</a:t>
            </a:r>
            <a:endParaRPr sz="2000" b="0" i="0" u="none" strike="noStrike" cap="none" dirty="0">
              <a:solidFill>
                <a:srgbClr val="8FC75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95301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C751"/>
              </a:buClr>
              <a:buSzPts val="2400"/>
              <a:buFont typeface="Arial"/>
              <a:buNone/>
            </a:pPr>
            <a:endParaRPr sz="2000" dirty="0">
              <a:solidFill>
                <a:srgbClr val="8FC751"/>
              </a:solidFill>
            </a:endParaRPr>
          </a:p>
          <a:p>
            <a:pPr marL="495301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C751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rgbClr val="8FC75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endParaRPr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74"/>
          <p:cNvSpPr txBox="1">
            <a:spLocks noGrp="1"/>
          </p:cNvSpPr>
          <p:nvPr>
            <p:ph type="title"/>
          </p:nvPr>
        </p:nvSpPr>
        <p:spPr>
          <a:xfrm>
            <a:off x="1871532" y="188640"/>
            <a:ext cx="9889099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dirty="0"/>
              <a:t>Thématiques à considérer</a:t>
            </a:r>
            <a:endParaRPr dirty="0"/>
          </a:p>
        </p:txBody>
      </p:sp>
      <p:sp>
        <p:nvSpPr>
          <p:cNvPr id="366" name="Google Shape;366;p74"/>
          <p:cNvSpPr txBox="1">
            <a:spLocks noGrp="1"/>
          </p:cNvSpPr>
          <p:nvPr>
            <p:ph type="body" idx="1"/>
          </p:nvPr>
        </p:nvSpPr>
        <p:spPr>
          <a:xfrm>
            <a:off x="508000" y="1484784"/>
            <a:ext cx="11252629" cy="4824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95301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endParaRPr sz="2000">
              <a:solidFill>
                <a:srgbClr val="CEA24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2401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</a:pPr>
            <a:endParaRPr>
              <a:solidFill>
                <a:srgbClr val="8C2668"/>
              </a:solidFill>
            </a:endParaRPr>
          </a:p>
          <a:p>
            <a:pPr marL="495301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endParaRPr/>
          </a:p>
          <a:p>
            <a:pPr marL="495301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endParaRPr/>
          </a:p>
        </p:txBody>
      </p:sp>
      <p:pic>
        <p:nvPicPr>
          <p:cNvPr id="367" name="Google Shape;367;p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0240" y="1426505"/>
            <a:ext cx="10891520" cy="5242855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74"/>
          <p:cNvSpPr/>
          <p:nvPr/>
        </p:nvSpPr>
        <p:spPr>
          <a:xfrm>
            <a:off x="2830742" y="4001282"/>
            <a:ext cx="1858570" cy="2488058"/>
          </a:xfrm>
          <a:custGeom>
            <a:avLst/>
            <a:gdLst/>
            <a:ahLst/>
            <a:cxnLst/>
            <a:rect l="l" t="t" r="r" b="b"/>
            <a:pathLst>
              <a:path w="1224137" h="1709612" extrusionOk="0">
                <a:moveTo>
                  <a:pt x="612068" y="117662"/>
                </a:moveTo>
                <a:cubicBezTo>
                  <a:pt x="602127" y="117662"/>
                  <a:pt x="594068" y="125721"/>
                  <a:pt x="594068" y="135662"/>
                </a:cubicBezTo>
                <a:cubicBezTo>
                  <a:pt x="594068" y="145603"/>
                  <a:pt x="602127" y="153662"/>
                  <a:pt x="612068" y="153662"/>
                </a:cubicBezTo>
                <a:cubicBezTo>
                  <a:pt x="622009" y="153662"/>
                  <a:pt x="630068" y="145603"/>
                  <a:pt x="630068" y="135662"/>
                </a:cubicBezTo>
                <a:cubicBezTo>
                  <a:pt x="630068" y="125721"/>
                  <a:pt x="622009" y="117662"/>
                  <a:pt x="612068" y="117662"/>
                </a:cubicBezTo>
                <a:close/>
                <a:moveTo>
                  <a:pt x="607553" y="138"/>
                </a:moveTo>
                <a:cubicBezTo>
                  <a:pt x="609637" y="-67"/>
                  <a:pt x="611725" y="-165"/>
                  <a:pt x="613812" y="736"/>
                </a:cubicBezTo>
                <a:cubicBezTo>
                  <a:pt x="616918" y="44"/>
                  <a:pt x="620020" y="361"/>
                  <a:pt x="622986" y="1612"/>
                </a:cubicBezTo>
                <a:cubicBezTo>
                  <a:pt x="629524" y="1548"/>
                  <a:pt x="635743" y="3510"/>
                  <a:pt x="641055" y="7408"/>
                </a:cubicBezTo>
                <a:cubicBezTo>
                  <a:pt x="641671" y="7388"/>
                  <a:pt x="642146" y="7645"/>
                  <a:pt x="642618" y="7909"/>
                </a:cubicBezTo>
                <a:lnTo>
                  <a:pt x="650468" y="12283"/>
                </a:lnTo>
                <a:cubicBezTo>
                  <a:pt x="651476" y="12470"/>
                  <a:pt x="652214" y="13033"/>
                  <a:pt x="652915" y="13647"/>
                </a:cubicBezTo>
                <a:lnTo>
                  <a:pt x="1192269" y="314225"/>
                </a:lnTo>
                <a:cubicBezTo>
                  <a:pt x="1217392" y="328226"/>
                  <a:pt x="1229284" y="356860"/>
                  <a:pt x="1222038" y="383176"/>
                </a:cubicBezTo>
                <a:lnTo>
                  <a:pt x="1222038" y="425884"/>
                </a:lnTo>
                <a:lnTo>
                  <a:pt x="1224136" y="425884"/>
                </a:lnTo>
                <a:lnTo>
                  <a:pt x="1224136" y="1258379"/>
                </a:lnTo>
                <a:lnTo>
                  <a:pt x="1224136" y="1306291"/>
                </a:lnTo>
                <a:lnTo>
                  <a:pt x="1224136" y="1335715"/>
                </a:lnTo>
                <a:cubicBezTo>
                  <a:pt x="1224136" y="1345343"/>
                  <a:pt x="1222164" y="1354513"/>
                  <a:pt x="1218573" y="1362834"/>
                </a:cubicBezTo>
                <a:cubicBezTo>
                  <a:pt x="1215032" y="1379292"/>
                  <a:pt x="1204480" y="1393941"/>
                  <a:pt x="1188574" y="1402630"/>
                </a:cubicBezTo>
                <a:lnTo>
                  <a:pt x="640242" y="1702168"/>
                </a:lnTo>
                <a:lnTo>
                  <a:pt x="637650" y="1702968"/>
                </a:lnTo>
                <a:cubicBezTo>
                  <a:pt x="632907" y="1706376"/>
                  <a:pt x="627378" y="1708042"/>
                  <a:pt x="621541" y="1707943"/>
                </a:cubicBezTo>
                <a:cubicBezTo>
                  <a:pt x="619997" y="1709067"/>
                  <a:pt x="618292" y="1709307"/>
                  <a:pt x="616585" y="1709474"/>
                </a:cubicBezTo>
                <a:cubicBezTo>
                  <a:pt x="614500" y="1709679"/>
                  <a:pt x="612412" y="1709777"/>
                  <a:pt x="610325" y="1708876"/>
                </a:cubicBezTo>
                <a:cubicBezTo>
                  <a:pt x="607219" y="1709568"/>
                  <a:pt x="604117" y="1709251"/>
                  <a:pt x="601151" y="1708000"/>
                </a:cubicBezTo>
                <a:cubicBezTo>
                  <a:pt x="594613" y="1708064"/>
                  <a:pt x="588394" y="1706102"/>
                  <a:pt x="583082" y="1702204"/>
                </a:cubicBezTo>
                <a:cubicBezTo>
                  <a:pt x="582466" y="1702224"/>
                  <a:pt x="581991" y="1701967"/>
                  <a:pt x="581519" y="1701703"/>
                </a:cubicBezTo>
                <a:lnTo>
                  <a:pt x="573669" y="1697329"/>
                </a:lnTo>
                <a:cubicBezTo>
                  <a:pt x="572661" y="1697142"/>
                  <a:pt x="571923" y="1696579"/>
                  <a:pt x="571222" y="1695965"/>
                </a:cubicBezTo>
                <a:lnTo>
                  <a:pt x="31868" y="1395387"/>
                </a:lnTo>
                <a:cubicBezTo>
                  <a:pt x="6745" y="1381386"/>
                  <a:pt x="-5147" y="1352752"/>
                  <a:pt x="2099" y="1326436"/>
                </a:cubicBezTo>
                <a:lnTo>
                  <a:pt x="2099" y="1306291"/>
                </a:lnTo>
                <a:lnTo>
                  <a:pt x="0" y="1306291"/>
                </a:lnTo>
                <a:lnTo>
                  <a:pt x="0" y="425884"/>
                </a:lnTo>
                <a:lnTo>
                  <a:pt x="1" y="425884"/>
                </a:lnTo>
                <a:lnTo>
                  <a:pt x="1" y="373897"/>
                </a:lnTo>
                <a:cubicBezTo>
                  <a:pt x="1" y="364269"/>
                  <a:pt x="1973" y="355099"/>
                  <a:pt x="5564" y="346778"/>
                </a:cubicBezTo>
                <a:cubicBezTo>
                  <a:pt x="9105" y="330320"/>
                  <a:pt x="19657" y="315671"/>
                  <a:pt x="35563" y="306982"/>
                </a:cubicBezTo>
                <a:lnTo>
                  <a:pt x="583895" y="7444"/>
                </a:lnTo>
                <a:lnTo>
                  <a:pt x="586487" y="6644"/>
                </a:lnTo>
                <a:cubicBezTo>
                  <a:pt x="591230" y="3236"/>
                  <a:pt x="596760" y="1570"/>
                  <a:pt x="602596" y="1669"/>
                </a:cubicBezTo>
                <a:cubicBezTo>
                  <a:pt x="604140" y="545"/>
                  <a:pt x="605845" y="305"/>
                  <a:pt x="607553" y="138"/>
                </a:cubicBezTo>
                <a:close/>
              </a:path>
            </a:pathLst>
          </a:custGeom>
          <a:solidFill>
            <a:srgbClr val="B1926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Alimentation</a:t>
            </a: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74"/>
          <p:cNvSpPr/>
          <p:nvPr/>
        </p:nvSpPr>
        <p:spPr>
          <a:xfrm>
            <a:off x="5813866" y="2230862"/>
            <a:ext cx="2053839" cy="2838985"/>
          </a:xfrm>
          <a:custGeom>
            <a:avLst/>
            <a:gdLst/>
            <a:ahLst/>
            <a:cxnLst/>
            <a:rect l="l" t="t" r="r" b="b"/>
            <a:pathLst>
              <a:path w="1224137" h="1709612" extrusionOk="0">
                <a:moveTo>
                  <a:pt x="612068" y="117662"/>
                </a:moveTo>
                <a:cubicBezTo>
                  <a:pt x="602127" y="117662"/>
                  <a:pt x="594068" y="125721"/>
                  <a:pt x="594068" y="135662"/>
                </a:cubicBezTo>
                <a:cubicBezTo>
                  <a:pt x="594068" y="145603"/>
                  <a:pt x="602127" y="153662"/>
                  <a:pt x="612068" y="153662"/>
                </a:cubicBezTo>
                <a:cubicBezTo>
                  <a:pt x="622009" y="153662"/>
                  <a:pt x="630068" y="145603"/>
                  <a:pt x="630068" y="135662"/>
                </a:cubicBezTo>
                <a:cubicBezTo>
                  <a:pt x="630068" y="125721"/>
                  <a:pt x="622009" y="117662"/>
                  <a:pt x="612068" y="117662"/>
                </a:cubicBezTo>
                <a:close/>
                <a:moveTo>
                  <a:pt x="607553" y="138"/>
                </a:moveTo>
                <a:cubicBezTo>
                  <a:pt x="609637" y="-67"/>
                  <a:pt x="611725" y="-165"/>
                  <a:pt x="613812" y="736"/>
                </a:cubicBezTo>
                <a:cubicBezTo>
                  <a:pt x="616918" y="44"/>
                  <a:pt x="620020" y="361"/>
                  <a:pt x="622986" y="1612"/>
                </a:cubicBezTo>
                <a:cubicBezTo>
                  <a:pt x="629524" y="1548"/>
                  <a:pt x="635743" y="3510"/>
                  <a:pt x="641055" y="7408"/>
                </a:cubicBezTo>
                <a:cubicBezTo>
                  <a:pt x="641671" y="7388"/>
                  <a:pt x="642146" y="7645"/>
                  <a:pt x="642618" y="7909"/>
                </a:cubicBezTo>
                <a:lnTo>
                  <a:pt x="650468" y="12283"/>
                </a:lnTo>
                <a:cubicBezTo>
                  <a:pt x="651476" y="12470"/>
                  <a:pt x="652214" y="13033"/>
                  <a:pt x="652915" y="13647"/>
                </a:cubicBezTo>
                <a:lnTo>
                  <a:pt x="1192269" y="314225"/>
                </a:lnTo>
                <a:cubicBezTo>
                  <a:pt x="1217392" y="328226"/>
                  <a:pt x="1229284" y="356860"/>
                  <a:pt x="1222038" y="383176"/>
                </a:cubicBezTo>
                <a:lnTo>
                  <a:pt x="1222038" y="425884"/>
                </a:lnTo>
                <a:lnTo>
                  <a:pt x="1224136" y="425884"/>
                </a:lnTo>
                <a:lnTo>
                  <a:pt x="1224136" y="1258379"/>
                </a:lnTo>
                <a:lnTo>
                  <a:pt x="1224136" y="1306291"/>
                </a:lnTo>
                <a:lnTo>
                  <a:pt x="1224136" y="1335715"/>
                </a:lnTo>
                <a:cubicBezTo>
                  <a:pt x="1224136" y="1345343"/>
                  <a:pt x="1222164" y="1354513"/>
                  <a:pt x="1218573" y="1362834"/>
                </a:cubicBezTo>
                <a:cubicBezTo>
                  <a:pt x="1215032" y="1379292"/>
                  <a:pt x="1204480" y="1393941"/>
                  <a:pt x="1188574" y="1402630"/>
                </a:cubicBezTo>
                <a:lnTo>
                  <a:pt x="640242" y="1702168"/>
                </a:lnTo>
                <a:lnTo>
                  <a:pt x="637650" y="1702968"/>
                </a:lnTo>
                <a:cubicBezTo>
                  <a:pt x="632907" y="1706376"/>
                  <a:pt x="627378" y="1708042"/>
                  <a:pt x="621541" y="1707943"/>
                </a:cubicBezTo>
                <a:cubicBezTo>
                  <a:pt x="619997" y="1709067"/>
                  <a:pt x="618292" y="1709307"/>
                  <a:pt x="616585" y="1709474"/>
                </a:cubicBezTo>
                <a:cubicBezTo>
                  <a:pt x="614500" y="1709679"/>
                  <a:pt x="612412" y="1709777"/>
                  <a:pt x="610325" y="1708876"/>
                </a:cubicBezTo>
                <a:cubicBezTo>
                  <a:pt x="607219" y="1709568"/>
                  <a:pt x="604117" y="1709251"/>
                  <a:pt x="601151" y="1708000"/>
                </a:cubicBezTo>
                <a:cubicBezTo>
                  <a:pt x="594613" y="1708064"/>
                  <a:pt x="588394" y="1706102"/>
                  <a:pt x="583082" y="1702204"/>
                </a:cubicBezTo>
                <a:cubicBezTo>
                  <a:pt x="582466" y="1702224"/>
                  <a:pt x="581991" y="1701967"/>
                  <a:pt x="581519" y="1701703"/>
                </a:cubicBezTo>
                <a:lnTo>
                  <a:pt x="573669" y="1697329"/>
                </a:lnTo>
                <a:cubicBezTo>
                  <a:pt x="572661" y="1697142"/>
                  <a:pt x="571923" y="1696579"/>
                  <a:pt x="571222" y="1695965"/>
                </a:cubicBezTo>
                <a:lnTo>
                  <a:pt x="31868" y="1395387"/>
                </a:lnTo>
                <a:cubicBezTo>
                  <a:pt x="6745" y="1381386"/>
                  <a:pt x="-5147" y="1352752"/>
                  <a:pt x="2099" y="1326436"/>
                </a:cubicBezTo>
                <a:lnTo>
                  <a:pt x="2099" y="1306291"/>
                </a:lnTo>
                <a:lnTo>
                  <a:pt x="0" y="1306291"/>
                </a:lnTo>
                <a:lnTo>
                  <a:pt x="0" y="425884"/>
                </a:lnTo>
                <a:lnTo>
                  <a:pt x="1" y="425884"/>
                </a:lnTo>
                <a:lnTo>
                  <a:pt x="1" y="373897"/>
                </a:lnTo>
                <a:cubicBezTo>
                  <a:pt x="1" y="364269"/>
                  <a:pt x="1973" y="355099"/>
                  <a:pt x="5564" y="346778"/>
                </a:cubicBezTo>
                <a:cubicBezTo>
                  <a:pt x="9105" y="330320"/>
                  <a:pt x="19657" y="315671"/>
                  <a:pt x="35563" y="306982"/>
                </a:cubicBezTo>
                <a:lnTo>
                  <a:pt x="583895" y="7444"/>
                </a:lnTo>
                <a:lnTo>
                  <a:pt x="586487" y="6644"/>
                </a:lnTo>
                <a:cubicBezTo>
                  <a:pt x="591230" y="3236"/>
                  <a:pt x="596760" y="1570"/>
                  <a:pt x="602596" y="1669"/>
                </a:cubicBezTo>
                <a:cubicBezTo>
                  <a:pt x="604140" y="545"/>
                  <a:pt x="605845" y="305"/>
                  <a:pt x="607553" y="138"/>
                </a:cubicBezTo>
                <a:close/>
              </a:path>
            </a:pathLst>
          </a:custGeom>
          <a:solidFill>
            <a:srgbClr val="83C2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Santé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Eau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16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(Rivière et </a:t>
            </a:r>
            <a:r>
              <a:rPr lang="fr-FR" sz="1600" dirty="0">
                <a:solidFill>
                  <a:schemeClr val="lt1"/>
                </a:solidFill>
              </a:rPr>
              <a:t>AEP</a:t>
            </a:r>
            <a:r>
              <a:rPr lang="fr-FR" sz="16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) 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Biodiversité</a:t>
            </a:r>
            <a:endParaRPr sz="2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74"/>
          <p:cNvSpPr/>
          <p:nvPr/>
        </p:nvSpPr>
        <p:spPr>
          <a:xfrm>
            <a:off x="8636633" y="3429000"/>
            <a:ext cx="2053839" cy="2838985"/>
          </a:xfrm>
          <a:custGeom>
            <a:avLst/>
            <a:gdLst/>
            <a:ahLst/>
            <a:cxnLst/>
            <a:rect l="l" t="t" r="r" b="b"/>
            <a:pathLst>
              <a:path w="1224137" h="1709612" extrusionOk="0">
                <a:moveTo>
                  <a:pt x="612068" y="117662"/>
                </a:moveTo>
                <a:cubicBezTo>
                  <a:pt x="602127" y="117662"/>
                  <a:pt x="594068" y="125721"/>
                  <a:pt x="594068" y="135662"/>
                </a:cubicBezTo>
                <a:cubicBezTo>
                  <a:pt x="594068" y="145603"/>
                  <a:pt x="602127" y="153662"/>
                  <a:pt x="612068" y="153662"/>
                </a:cubicBezTo>
                <a:cubicBezTo>
                  <a:pt x="622009" y="153662"/>
                  <a:pt x="630068" y="145603"/>
                  <a:pt x="630068" y="135662"/>
                </a:cubicBezTo>
                <a:cubicBezTo>
                  <a:pt x="630068" y="125721"/>
                  <a:pt x="622009" y="117662"/>
                  <a:pt x="612068" y="117662"/>
                </a:cubicBezTo>
                <a:close/>
                <a:moveTo>
                  <a:pt x="607553" y="138"/>
                </a:moveTo>
                <a:cubicBezTo>
                  <a:pt x="609637" y="-67"/>
                  <a:pt x="611725" y="-165"/>
                  <a:pt x="613812" y="736"/>
                </a:cubicBezTo>
                <a:cubicBezTo>
                  <a:pt x="616918" y="44"/>
                  <a:pt x="620020" y="361"/>
                  <a:pt x="622986" y="1612"/>
                </a:cubicBezTo>
                <a:cubicBezTo>
                  <a:pt x="629524" y="1548"/>
                  <a:pt x="635743" y="3510"/>
                  <a:pt x="641055" y="7408"/>
                </a:cubicBezTo>
                <a:cubicBezTo>
                  <a:pt x="641671" y="7388"/>
                  <a:pt x="642146" y="7645"/>
                  <a:pt x="642618" y="7909"/>
                </a:cubicBezTo>
                <a:lnTo>
                  <a:pt x="650468" y="12283"/>
                </a:lnTo>
                <a:cubicBezTo>
                  <a:pt x="651476" y="12470"/>
                  <a:pt x="652214" y="13033"/>
                  <a:pt x="652915" y="13647"/>
                </a:cubicBezTo>
                <a:lnTo>
                  <a:pt x="1192269" y="314225"/>
                </a:lnTo>
                <a:cubicBezTo>
                  <a:pt x="1217392" y="328226"/>
                  <a:pt x="1229284" y="356860"/>
                  <a:pt x="1222038" y="383176"/>
                </a:cubicBezTo>
                <a:lnTo>
                  <a:pt x="1222038" y="425884"/>
                </a:lnTo>
                <a:lnTo>
                  <a:pt x="1224136" y="425884"/>
                </a:lnTo>
                <a:lnTo>
                  <a:pt x="1224136" y="1258379"/>
                </a:lnTo>
                <a:lnTo>
                  <a:pt x="1224136" y="1306291"/>
                </a:lnTo>
                <a:lnTo>
                  <a:pt x="1224136" y="1335715"/>
                </a:lnTo>
                <a:cubicBezTo>
                  <a:pt x="1224136" y="1345343"/>
                  <a:pt x="1222164" y="1354513"/>
                  <a:pt x="1218573" y="1362834"/>
                </a:cubicBezTo>
                <a:cubicBezTo>
                  <a:pt x="1215032" y="1379292"/>
                  <a:pt x="1204480" y="1393941"/>
                  <a:pt x="1188574" y="1402630"/>
                </a:cubicBezTo>
                <a:lnTo>
                  <a:pt x="640242" y="1702168"/>
                </a:lnTo>
                <a:lnTo>
                  <a:pt x="637650" y="1702968"/>
                </a:lnTo>
                <a:cubicBezTo>
                  <a:pt x="632907" y="1706376"/>
                  <a:pt x="627378" y="1708042"/>
                  <a:pt x="621541" y="1707943"/>
                </a:cubicBezTo>
                <a:cubicBezTo>
                  <a:pt x="619997" y="1709067"/>
                  <a:pt x="618292" y="1709307"/>
                  <a:pt x="616585" y="1709474"/>
                </a:cubicBezTo>
                <a:cubicBezTo>
                  <a:pt x="614500" y="1709679"/>
                  <a:pt x="612412" y="1709777"/>
                  <a:pt x="610325" y="1708876"/>
                </a:cubicBezTo>
                <a:cubicBezTo>
                  <a:pt x="607219" y="1709568"/>
                  <a:pt x="604117" y="1709251"/>
                  <a:pt x="601151" y="1708000"/>
                </a:cubicBezTo>
                <a:cubicBezTo>
                  <a:pt x="594613" y="1708064"/>
                  <a:pt x="588394" y="1706102"/>
                  <a:pt x="583082" y="1702204"/>
                </a:cubicBezTo>
                <a:cubicBezTo>
                  <a:pt x="582466" y="1702224"/>
                  <a:pt x="581991" y="1701967"/>
                  <a:pt x="581519" y="1701703"/>
                </a:cubicBezTo>
                <a:lnTo>
                  <a:pt x="573669" y="1697329"/>
                </a:lnTo>
                <a:cubicBezTo>
                  <a:pt x="572661" y="1697142"/>
                  <a:pt x="571923" y="1696579"/>
                  <a:pt x="571222" y="1695965"/>
                </a:cubicBezTo>
                <a:lnTo>
                  <a:pt x="31868" y="1395387"/>
                </a:lnTo>
                <a:cubicBezTo>
                  <a:pt x="6745" y="1381386"/>
                  <a:pt x="-5147" y="1352752"/>
                  <a:pt x="2099" y="1326436"/>
                </a:cubicBezTo>
                <a:lnTo>
                  <a:pt x="2099" y="1306291"/>
                </a:lnTo>
                <a:lnTo>
                  <a:pt x="0" y="1306291"/>
                </a:lnTo>
                <a:lnTo>
                  <a:pt x="0" y="425884"/>
                </a:lnTo>
                <a:lnTo>
                  <a:pt x="1" y="425884"/>
                </a:lnTo>
                <a:lnTo>
                  <a:pt x="1" y="373897"/>
                </a:lnTo>
                <a:cubicBezTo>
                  <a:pt x="1" y="364269"/>
                  <a:pt x="1973" y="355099"/>
                  <a:pt x="5564" y="346778"/>
                </a:cubicBezTo>
                <a:cubicBezTo>
                  <a:pt x="9105" y="330320"/>
                  <a:pt x="19657" y="315671"/>
                  <a:pt x="35563" y="306982"/>
                </a:cubicBezTo>
                <a:lnTo>
                  <a:pt x="583895" y="7444"/>
                </a:lnTo>
                <a:lnTo>
                  <a:pt x="586487" y="6644"/>
                </a:lnTo>
                <a:cubicBezTo>
                  <a:pt x="591230" y="3236"/>
                  <a:pt x="596760" y="1570"/>
                  <a:pt x="602596" y="1669"/>
                </a:cubicBezTo>
                <a:cubicBezTo>
                  <a:pt x="604140" y="545"/>
                  <a:pt x="605845" y="305"/>
                  <a:pt x="607553" y="138"/>
                </a:cubicBezTo>
                <a:close/>
              </a:path>
            </a:pathLst>
          </a:custGeom>
          <a:solidFill>
            <a:srgbClr val="266F8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Tourisme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Patrimoine bâti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Cadre de vie</a:t>
            </a: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p74"/>
          <p:cNvSpPr/>
          <p:nvPr/>
        </p:nvSpPr>
        <p:spPr>
          <a:xfrm>
            <a:off x="9804400" y="720693"/>
            <a:ext cx="1449029" cy="2022507"/>
          </a:xfrm>
          <a:custGeom>
            <a:avLst/>
            <a:gdLst/>
            <a:ahLst/>
            <a:cxnLst/>
            <a:rect l="l" t="t" r="r" b="b"/>
            <a:pathLst>
              <a:path w="1224137" h="1709612" extrusionOk="0">
                <a:moveTo>
                  <a:pt x="612068" y="117662"/>
                </a:moveTo>
                <a:cubicBezTo>
                  <a:pt x="602127" y="117662"/>
                  <a:pt x="594068" y="125721"/>
                  <a:pt x="594068" y="135662"/>
                </a:cubicBezTo>
                <a:cubicBezTo>
                  <a:pt x="594068" y="145603"/>
                  <a:pt x="602127" y="153662"/>
                  <a:pt x="612068" y="153662"/>
                </a:cubicBezTo>
                <a:cubicBezTo>
                  <a:pt x="622009" y="153662"/>
                  <a:pt x="630068" y="145603"/>
                  <a:pt x="630068" y="135662"/>
                </a:cubicBezTo>
                <a:cubicBezTo>
                  <a:pt x="630068" y="125721"/>
                  <a:pt x="622009" y="117662"/>
                  <a:pt x="612068" y="117662"/>
                </a:cubicBezTo>
                <a:close/>
                <a:moveTo>
                  <a:pt x="607553" y="138"/>
                </a:moveTo>
                <a:cubicBezTo>
                  <a:pt x="609637" y="-67"/>
                  <a:pt x="611725" y="-165"/>
                  <a:pt x="613812" y="736"/>
                </a:cubicBezTo>
                <a:cubicBezTo>
                  <a:pt x="616918" y="44"/>
                  <a:pt x="620020" y="361"/>
                  <a:pt x="622986" y="1612"/>
                </a:cubicBezTo>
                <a:cubicBezTo>
                  <a:pt x="629524" y="1548"/>
                  <a:pt x="635743" y="3510"/>
                  <a:pt x="641055" y="7408"/>
                </a:cubicBezTo>
                <a:cubicBezTo>
                  <a:pt x="641671" y="7388"/>
                  <a:pt x="642146" y="7645"/>
                  <a:pt x="642618" y="7909"/>
                </a:cubicBezTo>
                <a:lnTo>
                  <a:pt x="650468" y="12283"/>
                </a:lnTo>
                <a:cubicBezTo>
                  <a:pt x="651476" y="12470"/>
                  <a:pt x="652214" y="13033"/>
                  <a:pt x="652915" y="13647"/>
                </a:cubicBezTo>
                <a:lnTo>
                  <a:pt x="1192269" y="314225"/>
                </a:lnTo>
                <a:cubicBezTo>
                  <a:pt x="1217392" y="328226"/>
                  <a:pt x="1229284" y="356860"/>
                  <a:pt x="1222038" y="383176"/>
                </a:cubicBezTo>
                <a:lnTo>
                  <a:pt x="1222038" y="425884"/>
                </a:lnTo>
                <a:lnTo>
                  <a:pt x="1224136" y="425884"/>
                </a:lnTo>
                <a:lnTo>
                  <a:pt x="1224136" y="1258379"/>
                </a:lnTo>
                <a:lnTo>
                  <a:pt x="1224136" y="1306291"/>
                </a:lnTo>
                <a:lnTo>
                  <a:pt x="1224136" y="1335715"/>
                </a:lnTo>
                <a:cubicBezTo>
                  <a:pt x="1224136" y="1345343"/>
                  <a:pt x="1222164" y="1354513"/>
                  <a:pt x="1218573" y="1362834"/>
                </a:cubicBezTo>
                <a:cubicBezTo>
                  <a:pt x="1215032" y="1379292"/>
                  <a:pt x="1204480" y="1393941"/>
                  <a:pt x="1188574" y="1402630"/>
                </a:cubicBezTo>
                <a:lnTo>
                  <a:pt x="640242" y="1702168"/>
                </a:lnTo>
                <a:lnTo>
                  <a:pt x="637650" y="1702968"/>
                </a:lnTo>
                <a:cubicBezTo>
                  <a:pt x="632907" y="1706376"/>
                  <a:pt x="627378" y="1708042"/>
                  <a:pt x="621541" y="1707943"/>
                </a:cubicBezTo>
                <a:cubicBezTo>
                  <a:pt x="619997" y="1709067"/>
                  <a:pt x="618292" y="1709307"/>
                  <a:pt x="616585" y="1709474"/>
                </a:cubicBezTo>
                <a:cubicBezTo>
                  <a:pt x="614500" y="1709679"/>
                  <a:pt x="612412" y="1709777"/>
                  <a:pt x="610325" y="1708876"/>
                </a:cubicBezTo>
                <a:cubicBezTo>
                  <a:pt x="607219" y="1709568"/>
                  <a:pt x="604117" y="1709251"/>
                  <a:pt x="601151" y="1708000"/>
                </a:cubicBezTo>
                <a:cubicBezTo>
                  <a:pt x="594613" y="1708064"/>
                  <a:pt x="588394" y="1706102"/>
                  <a:pt x="583082" y="1702204"/>
                </a:cubicBezTo>
                <a:cubicBezTo>
                  <a:pt x="582466" y="1702224"/>
                  <a:pt x="581991" y="1701967"/>
                  <a:pt x="581519" y="1701703"/>
                </a:cubicBezTo>
                <a:lnTo>
                  <a:pt x="573669" y="1697329"/>
                </a:lnTo>
                <a:cubicBezTo>
                  <a:pt x="572661" y="1697142"/>
                  <a:pt x="571923" y="1696579"/>
                  <a:pt x="571222" y="1695965"/>
                </a:cubicBezTo>
                <a:lnTo>
                  <a:pt x="31868" y="1395387"/>
                </a:lnTo>
                <a:cubicBezTo>
                  <a:pt x="6745" y="1381386"/>
                  <a:pt x="-5147" y="1352752"/>
                  <a:pt x="2099" y="1326436"/>
                </a:cubicBezTo>
                <a:lnTo>
                  <a:pt x="2099" y="1306291"/>
                </a:lnTo>
                <a:lnTo>
                  <a:pt x="0" y="1306291"/>
                </a:lnTo>
                <a:lnTo>
                  <a:pt x="0" y="425884"/>
                </a:lnTo>
                <a:lnTo>
                  <a:pt x="1" y="425884"/>
                </a:lnTo>
                <a:lnTo>
                  <a:pt x="1" y="373897"/>
                </a:lnTo>
                <a:cubicBezTo>
                  <a:pt x="1" y="364269"/>
                  <a:pt x="1973" y="355099"/>
                  <a:pt x="5564" y="346778"/>
                </a:cubicBezTo>
                <a:cubicBezTo>
                  <a:pt x="9105" y="330320"/>
                  <a:pt x="19657" y="315671"/>
                  <a:pt x="35563" y="306982"/>
                </a:cubicBezTo>
                <a:lnTo>
                  <a:pt x="583895" y="7444"/>
                </a:lnTo>
                <a:lnTo>
                  <a:pt x="586487" y="6644"/>
                </a:lnTo>
                <a:cubicBezTo>
                  <a:pt x="591230" y="3236"/>
                  <a:pt x="596760" y="1570"/>
                  <a:pt x="602596" y="1669"/>
                </a:cubicBezTo>
                <a:cubicBezTo>
                  <a:pt x="604140" y="545"/>
                  <a:pt x="605845" y="305"/>
                  <a:pt x="607553" y="138"/>
                </a:cubicBezTo>
                <a:close/>
              </a:path>
            </a:pathLst>
          </a:custGeom>
          <a:solidFill>
            <a:srgbClr val="866F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Communication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74"/>
          <p:cNvSpPr/>
          <p:nvPr/>
        </p:nvSpPr>
        <p:spPr>
          <a:xfrm>
            <a:off x="1178214" y="2743200"/>
            <a:ext cx="2053839" cy="2838985"/>
          </a:xfrm>
          <a:custGeom>
            <a:avLst/>
            <a:gdLst/>
            <a:ahLst/>
            <a:cxnLst/>
            <a:rect l="l" t="t" r="r" b="b"/>
            <a:pathLst>
              <a:path w="1224137" h="1709612" extrusionOk="0">
                <a:moveTo>
                  <a:pt x="612068" y="117662"/>
                </a:moveTo>
                <a:cubicBezTo>
                  <a:pt x="602127" y="117662"/>
                  <a:pt x="594068" y="125721"/>
                  <a:pt x="594068" y="135662"/>
                </a:cubicBezTo>
                <a:cubicBezTo>
                  <a:pt x="594068" y="145603"/>
                  <a:pt x="602127" y="153662"/>
                  <a:pt x="612068" y="153662"/>
                </a:cubicBezTo>
                <a:cubicBezTo>
                  <a:pt x="622009" y="153662"/>
                  <a:pt x="630068" y="145603"/>
                  <a:pt x="630068" y="135662"/>
                </a:cubicBezTo>
                <a:cubicBezTo>
                  <a:pt x="630068" y="125721"/>
                  <a:pt x="622009" y="117662"/>
                  <a:pt x="612068" y="117662"/>
                </a:cubicBezTo>
                <a:close/>
                <a:moveTo>
                  <a:pt x="607553" y="138"/>
                </a:moveTo>
                <a:cubicBezTo>
                  <a:pt x="609637" y="-67"/>
                  <a:pt x="611725" y="-165"/>
                  <a:pt x="613812" y="736"/>
                </a:cubicBezTo>
                <a:cubicBezTo>
                  <a:pt x="616918" y="44"/>
                  <a:pt x="620020" y="361"/>
                  <a:pt x="622986" y="1612"/>
                </a:cubicBezTo>
                <a:cubicBezTo>
                  <a:pt x="629524" y="1548"/>
                  <a:pt x="635743" y="3510"/>
                  <a:pt x="641055" y="7408"/>
                </a:cubicBezTo>
                <a:cubicBezTo>
                  <a:pt x="641671" y="7388"/>
                  <a:pt x="642146" y="7645"/>
                  <a:pt x="642618" y="7909"/>
                </a:cubicBezTo>
                <a:lnTo>
                  <a:pt x="650468" y="12283"/>
                </a:lnTo>
                <a:cubicBezTo>
                  <a:pt x="651476" y="12470"/>
                  <a:pt x="652214" y="13033"/>
                  <a:pt x="652915" y="13647"/>
                </a:cubicBezTo>
                <a:lnTo>
                  <a:pt x="1192269" y="314225"/>
                </a:lnTo>
                <a:cubicBezTo>
                  <a:pt x="1217392" y="328226"/>
                  <a:pt x="1229284" y="356860"/>
                  <a:pt x="1222038" y="383176"/>
                </a:cubicBezTo>
                <a:lnTo>
                  <a:pt x="1222038" y="425884"/>
                </a:lnTo>
                <a:lnTo>
                  <a:pt x="1224136" y="425884"/>
                </a:lnTo>
                <a:lnTo>
                  <a:pt x="1224136" y="1258379"/>
                </a:lnTo>
                <a:lnTo>
                  <a:pt x="1224136" y="1306291"/>
                </a:lnTo>
                <a:lnTo>
                  <a:pt x="1224136" y="1335715"/>
                </a:lnTo>
                <a:cubicBezTo>
                  <a:pt x="1224136" y="1345343"/>
                  <a:pt x="1222164" y="1354513"/>
                  <a:pt x="1218573" y="1362834"/>
                </a:cubicBezTo>
                <a:cubicBezTo>
                  <a:pt x="1215032" y="1379292"/>
                  <a:pt x="1204480" y="1393941"/>
                  <a:pt x="1188574" y="1402630"/>
                </a:cubicBezTo>
                <a:lnTo>
                  <a:pt x="640242" y="1702168"/>
                </a:lnTo>
                <a:lnTo>
                  <a:pt x="637650" y="1702968"/>
                </a:lnTo>
                <a:cubicBezTo>
                  <a:pt x="632907" y="1706376"/>
                  <a:pt x="627378" y="1708042"/>
                  <a:pt x="621541" y="1707943"/>
                </a:cubicBezTo>
                <a:cubicBezTo>
                  <a:pt x="619997" y="1709067"/>
                  <a:pt x="618292" y="1709307"/>
                  <a:pt x="616585" y="1709474"/>
                </a:cubicBezTo>
                <a:cubicBezTo>
                  <a:pt x="614500" y="1709679"/>
                  <a:pt x="612412" y="1709777"/>
                  <a:pt x="610325" y="1708876"/>
                </a:cubicBezTo>
                <a:cubicBezTo>
                  <a:pt x="607219" y="1709568"/>
                  <a:pt x="604117" y="1709251"/>
                  <a:pt x="601151" y="1708000"/>
                </a:cubicBezTo>
                <a:cubicBezTo>
                  <a:pt x="594613" y="1708064"/>
                  <a:pt x="588394" y="1706102"/>
                  <a:pt x="583082" y="1702204"/>
                </a:cubicBezTo>
                <a:cubicBezTo>
                  <a:pt x="582466" y="1702224"/>
                  <a:pt x="581991" y="1701967"/>
                  <a:pt x="581519" y="1701703"/>
                </a:cubicBezTo>
                <a:lnTo>
                  <a:pt x="573669" y="1697329"/>
                </a:lnTo>
                <a:cubicBezTo>
                  <a:pt x="572661" y="1697142"/>
                  <a:pt x="571923" y="1696579"/>
                  <a:pt x="571222" y="1695965"/>
                </a:cubicBezTo>
                <a:lnTo>
                  <a:pt x="31868" y="1395387"/>
                </a:lnTo>
                <a:cubicBezTo>
                  <a:pt x="6745" y="1381386"/>
                  <a:pt x="-5147" y="1352752"/>
                  <a:pt x="2099" y="1326436"/>
                </a:cubicBezTo>
                <a:lnTo>
                  <a:pt x="2099" y="1306291"/>
                </a:lnTo>
                <a:lnTo>
                  <a:pt x="0" y="1306291"/>
                </a:lnTo>
                <a:lnTo>
                  <a:pt x="0" y="425884"/>
                </a:lnTo>
                <a:lnTo>
                  <a:pt x="1" y="425884"/>
                </a:lnTo>
                <a:lnTo>
                  <a:pt x="1" y="373897"/>
                </a:lnTo>
                <a:cubicBezTo>
                  <a:pt x="1" y="364269"/>
                  <a:pt x="1973" y="355099"/>
                  <a:pt x="5564" y="346778"/>
                </a:cubicBezTo>
                <a:cubicBezTo>
                  <a:pt x="9105" y="330320"/>
                  <a:pt x="19657" y="315671"/>
                  <a:pt x="35563" y="306982"/>
                </a:cubicBezTo>
                <a:lnTo>
                  <a:pt x="583895" y="7444"/>
                </a:lnTo>
                <a:lnTo>
                  <a:pt x="586487" y="6644"/>
                </a:lnTo>
                <a:cubicBezTo>
                  <a:pt x="591230" y="3236"/>
                  <a:pt x="596760" y="1570"/>
                  <a:pt x="602596" y="1669"/>
                </a:cubicBezTo>
                <a:cubicBezTo>
                  <a:pt x="604140" y="545"/>
                  <a:pt x="605845" y="305"/>
                  <a:pt x="607553" y="138"/>
                </a:cubicBezTo>
                <a:close/>
              </a:path>
            </a:pathLst>
          </a:custGeom>
          <a:solidFill>
            <a:srgbClr val="47692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Arboriculture Viticulture </a:t>
            </a:r>
            <a:r>
              <a:rPr lang="fr-FR" sz="2000">
                <a:solidFill>
                  <a:schemeClr val="lt1"/>
                </a:solidFill>
              </a:rPr>
              <a:t>Maraîchage</a:t>
            </a: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73" name="Google Shape;373;p74"/>
          <p:cNvCxnSpPr/>
          <p:nvPr/>
        </p:nvCxnSpPr>
        <p:spPr>
          <a:xfrm rot="10800000" flipH="1">
            <a:off x="2830742" y="3332480"/>
            <a:ext cx="3570000" cy="1524000"/>
          </a:xfrm>
          <a:prstGeom prst="curvedConnector3">
            <a:avLst>
              <a:gd name="adj1" fmla="val 71630"/>
            </a:avLst>
          </a:prstGeom>
          <a:noFill/>
          <a:ln w="76200" cap="flat" cmpd="sng">
            <a:solidFill>
              <a:srgbClr val="8C2668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374" name="Google Shape;374;p74"/>
          <p:cNvCxnSpPr/>
          <p:nvPr/>
        </p:nvCxnSpPr>
        <p:spPr>
          <a:xfrm>
            <a:off x="6780484" y="4670701"/>
            <a:ext cx="3024000" cy="1084800"/>
          </a:xfrm>
          <a:prstGeom prst="curvedConnector3">
            <a:avLst>
              <a:gd name="adj1" fmla="val 49999"/>
            </a:avLst>
          </a:prstGeom>
          <a:noFill/>
          <a:ln w="76200" cap="flat" cmpd="sng">
            <a:solidFill>
              <a:srgbClr val="8C2668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375" name="Google Shape;375;p74"/>
          <p:cNvCxnSpPr/>
          <p:nvPr/>
        </p:nvCxnSpPr>
        <p:spPr>
          <a:xfrm flipH="1">
            <a:off x="2097360" y="1692320"/>
            <a:ext cx="4821600" cy="1685400"/>
          </a:xfrm>
          <a:prstGeom prst="curvedConnector3">
            <a:avLst>
              <a:gd name="adj1" fmla="val 49999"/>
            </a:avLst>
          </a:prstGeom>
          <a:noFill/>
          <a:ln w="76200" cap="flat" cmpd="sng">
            <a:solidFill>
              <a:srgbClr val="8C2668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76" name="Google Shape;376;p74"/>
          <p:cNvCxnSpPr/>
          <p:nvPr/>
        </p:nvCxnSpPr>
        <p:spPr>
          <a:xfrm>
            <a:off x="6862577" y="1708294"/>
            <a:ext cx="3084000" cy="2339700"/>
          </a:xfrm>
          <a:prstGeom prst="curvedConnector3">
            <a:avLst>
              <a:gd name="adj1" fmla="val 50001"/>
            </a:avLst>
          </a:prstGeom>
          <a:noFill/>
          <a:ln w="76200" cap="flat" cmpd="sng">
            <a:solidFill>
              <a:srgbClr val="8C2668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77" name="Google Shape;377;p74"/>
          <p:cNvSpPr txBox="1"/>
          <p:nvPr/>
        </p:nvSpPr>
        <p:spPr>
          <a:xfrm>
            <a:off x="4705056" y="6248096"/>
            <a:ext cx="7508240" cy="484350"/>
          </a:xfrm>
          <a:prstGeom prst="rect">
            <a:avLst/>
          </a:prstGeom>
          <a:solidFill>
            <a:srgbClr val="FFCCFF">
              <a:alpha val="63921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52401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r>
              <a:rPr lang="fr-FR" sz="2400" b="1" i="0" u="none" strike="noStrike" cap="none">
                <a:solidFill>
                  <a:srgbClr val="8C2668"/>
                </a:solidFill>
                <a:latin typeface="Arial"/>
                <a:ea typeface="Arial"/>
                <a:cs typeface="Arial"/>
                <a:sym typeface="Arial"/>
              </a:rPr>
              <a:t>  des thématiques très liées et transversales</a:t>
            </a:r>
            <a:endParaRPr/>
          </a:p>
          <a:p>
            <a:pPr marL="495301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endParaRPr sz="1600" b="0" i="0" u="none" strike="noStrike" cap="none">
              <a:solidFill>
                <a:srgbClr val="8C266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95301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endParaRPr sz="1600" b="1" i="0" u="none" strike="noStrike" cap="none">
              <a:solidFill>
                <a:srgbClr val="8C266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95301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endParaRPr sz="2000" b="0" i="0" u="none" strike="noStrike" cap="none">
              <a:solidFill>
                <a:srgbClr val="8C266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95301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endParaRPr sz="2000" b="0" i="0" u="none" strike="noStrike" cap="none">
              <a:solidFill>
                <a:srgbClr val="8C266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95301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endParaRPr sz="2000" b="0" i="0" u="none" strike="noStrike" cap="none">
              <a:solidFill>
                <a:srgbClr val="CEA24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2401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8C266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95301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95301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75"/>
          <p:cNvSpPr txBox="1">
            <a:spLocks noGrp="1"/>
          </p:cNvSpPr>
          <p:nvPr>
            <p:ph type="title"/>
          </p:nvPr>
        </p:nvSpPr>
        <p:spPr>
          <a:xfrm>
            <a:off x="1871532" y="188640"/>
            <a:ext cx="9889099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dirty="0"/>
              <a:t>Vers une labélisation de la vallée ?</a:t>
            </a:r>
            <a:endParaRPr dirty="0"/>
          </a:p>
        </p:txBody>
      </p:sp>
      <p:sp>
        <p:nvSpPr>
          <p:cNvPr id="383" name="Google Shape;383;p75"/>
          <p:cNvSpPr txBox="1">
            <a:spLocks noGrp="1"/>
          </p:cNvSpPr>
          <p:nvPr>
            <p:ph type="body" idx="1"/>
          </p:nvPr>
        </p:nvSpPr>
        <p:spPr>
          <a:xfrm>
            <a:off x="508002" y="1473200"/>
            <a:ext cx="11252629" cy="519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52401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b="1">
              <a:solidFill>
                <a:srgbClr val="83C22D"/>
              </a:solidFill>
            </a:endParaRPr>
          </a:p>
          <a:p>
            <a:pPr marL="152401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fr-FR" sz="2000"/>
              <a:t>Tendre vers une démarche et un projet exemplaire</a:t>
            </a:r>
            <a:endParaRPr/>
          </a:p>
          <a:p>
            <a:pPr marL="152401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</a:pPr>
            <a:r>
              <a:rPr lang="fr-FR" sz="2000"/>
              <a:t>en terme d’image, de valeurs, de respect de l’environnement… </a:t>
            </a:r>
            <a:endParaRPr/>
          </a:p>
          <a:p>
            <a:pPr marL="495301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endParaRPr sz="2000"/>
          </a:p>
          <a:p>
            <a:pPr marL="495301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endParaRPr/>
          </a:p>
        </p:txBody>
      </p:sp>
      <p:pic>
        <p:nvPicPr>
          <p:cNvPr id="384" name="Google Shape;384;p75"/>
          <p:cNvPicPr preferRelativeResize="0"/>
          <p:nvPr/>
        </p:nvPicPr>
        <p:blipFill rotWithShape="1">
          <a:blip r:embed="rId3">
            <a:alphaModFix/>
          </a:blip>
          <a:srcRect t="24331" r="50625" b="19937"/>
          <a:stretch/>
        </p:blipFill>
        <p:spPr>
          <a:xfrm>
            <a:off x="1039311" y="2956560"/>
            <a:ext cx="9921352" cy="314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résentation PNRGC 2013">
  <a:themeElements>
    <a:clrScheme name="PNRGC - Trame verte et bleue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8FC751"/>
      </a:accent2>
      <a:accent3>
        <a:srgbClr val="4DB39D"/>
      </a:accent3>
      <a:accent4>
        <a:srgbClr val="7FC1DB"/>
      </a:accent4>
      <a:accent5>
        <a:srgbClr val="A9DB66"/>
      </a:accent5>
      <a:accent6>
        <a:srgbClr val="ACD7CA"/>
      </a:accent6>
      <a:hlink>
        <a:srgbClr val="6B9F25"/>
      </a:hlink>
      <a:folHlink>
        <a:srgbClr val="9F671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1237</TotalTime>
  <Words>2256</Words>
  <Application>Microsoft Office PowerPoint</Application>
  <PresentationFormat>Grand écran</PresentationFormat>
  <Paragraphs>452</Paragraphs>
  <Slides>17</Slides>
  <Notes>17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1" baseType="lpstr">
      <vt:lpstr>Arial</vt:lpstr>
      <vt:lpstr>Calibri</vt:lpstr>
      <vt:lpstr>Times</vt:lpstr>
      <vt:lpstr>Présentation PNRGC 2013</vt:lpstr>
      <vt:lpstr>LA VALLEE VERTE  Préserver la richesse paysagère</vt:lpstr>
      <vt:lpstr>COPIL 1 : Objectifs de la réunion (Comité de Pilotage)</vt:lpstr>
      <vt:lpstr>Territoire d’étude</vt:lpstr>
      <vt:lpstr>Patrimoines</vt:lpstr>
      <vt:lpstr>Enjeux</vt:lpstr>
      <vt:lpstr>Dynamiques</vt:lpstr>
      <vt:lpstr>Plan paysage</vt:lpstr>
      <vt:lpstr>Thématiques à considérer</vt:lpstr>
      <vt:lpstr>Vers une labélisation de la vallée ?</vt:lpstr>
      <vt:lpstr>Phasage et calendrier</vt:lpstr>
      <vt:lpstr>COPIL – COTECH</vt:lpstr>
      <vt:lpstr>Groupe de travail</vt:lpstr>
      <vt:lpstr>Présentation PowerPoint</vt:lpstr>
      <vt:lpstr>Diagnostic Arboriculture, viticulture, maraîchage, alimentation…</vt:lpstr>
      <vt:lpstr>Diagnostic Santé, eau (rivière et ressource), biodiversité…</vt:lpstr>
      <vt:lpstr>Diagnostic  Tourisme, patrimoine bâti, cadre de vie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VALLEE VERTE  Préserver la richesse paysagère</dc:title>
  <dc:creator>Jérôme Bussière</dc:creator>
  <cp:lastModifiedBy>PNR des Grands Causses - Pôle Aménagement Paysages Evaluation</cp:lastModifiedBy>
  <cp:revision>29</cp:revision>
  <cp:lastPrinted>2022-03-11T06:52:28Z</cp:lastPrinted>
  <dcterms:created xsi:type="dcterms:W3CDTF">2017-06-29T14:33:07Z</dcterms:created>
  <dcterms:modified xsi:type="dcterms:W3CDTF">2022-03-11T08:13:42Z</dcterms:modified>
</cp:coreProperties>
</file>