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63" r:id="rId3"/>
    <p:sldId id="262" r:id="rId4"/>
    <p:sldId id="264" r:id="rId5"/>
    <p:sldId id="265" r:id="rId6"/>
    <p:sldId id="266" r:id="rId7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PUECHBROUSSOUX" initials="AP" lastIdx="0" clrIdx="0">
    <p:extLst>
      <p:ext uri="{19B8F6BF-5375-455C-9EA6-DF929625EA0E}">
        <p15:presenceInfo xmlns:p15="http://schemas.microsoft.com/office/powerpoint/2012/main" userId="S-1-5-21-1229272821-573735546-725345543-2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2639" autoAdjust="0"/>
  </p:normalViewPr>
  <p:slideViewPr>
    <p:cSldViewPr snapToGrid="0" showGuides="1">
      <p:cViewPr>
        <p:scale>
          <a:sx n="125" d="100"/>
          <a:sy n="125" d="100"/>
        </p:scale>
        <p:origin x="2298" y="-3006"/>
      </p:cViewPr>
      <p:guideLst>
        <p:guide orient="horz" pos="170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900" b="1" dirty="0">
                <a:latin typeface="Archer Book" panose="02000000000000000000" pitchFamily="50" charset="0"/>
              </a:rPr>
              <a:t>Montant LEADER</a:t>
            </a:r>
            <a:r>
              <a:rPr lang="fr-FR" sz="900" b="1" baseline="0" dirty="0">
                <a:latin typeface="Archer Book" panose="02000000000000000000" pitchFamily="50" charset="0"/>
              </a:rPr>
              <a:t> programmé par CP :</a:t>
            </a:r>
            <a:endParaRPr lang="fr-FR" sz="900" b="1" dirty="0">
              <a:latin typeface="Archer Book" panose="02000000000000000000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6685333960643109"/>
          <c:y val="0.21398495065760706"/>
          <c:w val="0.54805102560588015"/>
          <c:h val="0.786015049342392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7-44A9-AF92-CC1DED5FF7BC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7-44A9-AF92-CC1DED5FF7B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07-44A9-AF92-CC1DED5FF7BC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07-44A9-AF92-CC1DED5FF7BC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207-44A9-AF92-CC1DED5FF7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cher Book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'montant progr par FA et par CP'!$C$3:$G$3</c:f>
              <c:strCache>
                <c:ptCount val="5"/>
                <c:pt idx="0">
                  <c:v>CP2</c:v>
                </c:pt>
                <c:pt idx="1">
                  <c:v>CP3</c:v>
                </c:pt>
                <c:pt idx="2">
                  <c:v>CP4</c:v>
                </c:pt>
                <c:pt idx="3">
                  <c:v>CP5</c:v>
                </c:pt>
                <c:pt idx="4">
                  <c:v>CP6</c:v>
                </c:pt>
              </c:strCache>
            </c:strRef>
          </c:cat>
          <c:val>
            <c:numRef>
              <c:f>'montant progr par FA et par CP'!$C$14:$G$14</c:f>
              <c:numCache>
                <c:formatCode>#\ ##0\ "€"</c:formatCode>
                <c:ptCount val="5"/>
                <c:pt idx="0">
                  <c:v>519067</c:v>
                </c:pt>
                <c:pt idx="1">
                  <c:v>457575</c:v>
                </c:pt>
                <c:pt idx="2">
                  <c:v>473084</c:v>
                </c:pt>
                <c:pt idx="3">
                  <c:v>333732</c:v>
                </c:pt>
                <c:pt idx="4">
                  <c:v>324539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07-44A9-AF92-CC1DED5FF7B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>
                <a:latin typeface="Archer Book" panose="02000000000000000000" pitchFamily="50" charset="0"/>
              </a:rPr>
              <a:t>47 opérations programmées au 29/06/2018 </a:t>
            </a:r>
          </a:p>
          <a:p>
            <a:pPr>
              <a:defRPr/>
            </a:pPr>
            <a:r>
              <a:rPr lang="en-US" sz="900" dirty="0">
                <a:latin typeface="Archer Book" panose="02000000000000000000" pitchFamily="50" charset="0"/>
              </a:rPr>
              <a:t>(dont 2</a:t>
            </a:r>
            <a:r>
              <a:rPr lang="en-US" sz="900" baseline="0" dirty="0">
                <a:latin typeface="Archer Book" panose="02000000000000000000" pitchFamily="50" charset="0"/>
              </a:rPr>
              <a:t> : </a:t>
            </a:r>
            <a:r>
              <a:rPr lang="en-US" sz="900" dirty="0">
                <a:latin typeface="Archer Book" panose="02000000000000000000" pitchFamily="50" charset="0"/>
              </a:rPr>
              <a:t>19.4 et 1: 19.3)</a:t>
            </a:r>
          </a:p>
        </c:rich>
      </c:tx>
      <c:layout>
        <c:manualLayout>
          <c:xMode val="edge"/>
          <c:yMode val="edge"/>
          <c:x val="0.23449629982877096"/>
          <c:y val="7.888835744501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31117183031911494"/>
          <c:y val="0.25711027452344526"/>
          <c:w val="0.44074434520878364"/>
          <c:h val="0.742889725476554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29-4816-97DE-A4BEA2402523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29-4816-97DE-A4BEA2402523}"/>
              </c:ext>
            </c:extLst>
          </c:dPt>
          <c:dLbls>
            <c:dLbl>
              <c:idx val="0"/>
              <c:layout>
                <c:manualLayout>
                  <c:x val="-4.4325896762904639E-2"/>
                  <c:y val="-0.223518518518518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A29-4816-97DE-A4BEA24025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cher Book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'public-privé'!$E$64:$E$65</c:f>
              <c:strCache>
                <c:ptCount val="2"/>
                <c:pt idx="0">
                  <c:v>publics</c:v>
                </c:pt>
                <c:pt idx="1">
                  <c:v>privés</c:v>
                </c:pt>
              </c:strCache>
            </c:strRef>
          </c:cat>
          <c:val>
            <c:numRef>
              <c:f>'public-privé'!$F$64:$F$65</c:f>
              <c:numCache>
                <c:formatCode>General</c:formatCode>
                <c:ptCount val="2"/>
                <c:pt idx="0">
                  <c:v>42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29-4816-97DE-A4BEA24025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900" b="1" dirty="0">
                <a:latin typeface="Archer Book" panose="02000000000000000000" pitchFamily="50" charset="0"/>
              </a:rPr>
              <a:t>Répartition par FA au 29/06/2018</a:t>
            </a:r>
          </a:p>
        </c:rich>
      </c:tx>
      <c:layout>
        <c:manualLayout>
          <c:xMode val="edge"/>
          <c:yMode val="edge"/>
          <c:x val="0.217957001589301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511713278774987"/>
          <c:y val="0.13050098303674562"/>
          <c:w val="0.75033409128219097"/>
          <c:h val="0.551301019170820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DC-49EF-9D5C-4A4A6311D94E}"/>
              </c:ext>
            </c:extLst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DC-49EF-9D5C-4A4A6311D94E}"/>
              </c:ext>
            </c:extLst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DC-49EF-9D5C-4A4A6311D94E}"/>
              </c:ext>
            </c:extLst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DC-49EF-9D5C-4A4A6311D94E}"/>
              </c:ext>
            </c:extLst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DC-49EF-9D5C-4A4A6311D94E}"/>
              </c:ext>
            </c:extLst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7DC-49EF-9D5C-4A4A6311D94E}"/>
              </c:ext>
            </c:extLst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7DC-49EF-9D5C-4A4A6311D94E}"/>
              </c:ext>
            </c:extLst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7DC-49EF-9D5C-4A4A6311D94E}"/>
              </c:ext>
            </c:extLst>
          </c:dPt>
          <c:dLbls>
            <c:dLbl>
              <c:idx val="0"/>
              <c:layout>
                <c:manualLayout>
                  <c:x val="2.3637357830271166E-2"/>
                  <c:y val="3.44436338279070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DC-49EF-9D5C-4A4A6311D9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045275590551284E-2"/>
                  <c:y val="1.85035724701079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DC-49EF-9D5C-4A4A6311D9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114173228346456E-2"/>
                  <c:y val="-7.07735491396907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7DC-49EF-9D5C-4A4A6311D9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667322834645671E-2"/>
                  <c:y val="-4.51789880431612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7DC-49EF-9D5C-4A4A6311D9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590113735783034E-2"/>
                  <c:y val="-4.098826188393117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7DC-49EF-9D5C-4A4A6311D9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041119860017496E-2"/>
                  <c:y val="5.463567669877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7DC-49EF-9D5C-4A4A6311D9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7DC-49EF-9D5C-4A4A6311D94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311898512685914E-3"/>
                  <c:y val="3.31134413894943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7DC-49EF-9D5C-4A4A6311D9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Archer Book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'montant progr par FA et par CP'!$B$4:$B$11</c:f>
              <c:strCache>
                <c:ptCount val="8"/>
                <c:pt idx="0">
                  <c:v>1 - IAA / CC</c:v>
                </c:pt>
                <c:pt idx="1">
                  <c:v>2 - tourisme patri</c:v>
                </c:pt>
                <c:pt idx="2">
                  <c:v>3 - patri. Nat</c:v>
                </c:pt>
                <c:pt idx="3">
                  <c:v>4 - eco de proximité</c:v>
                </c:pt>
                <c:pt idx="4">
                  <c:v>5 - service</c:v>
                </c:pt>
                <c:pt idx="5">
                  <c:v>6 - mobilité</c:v>
                </c:pt>
                <c:pt idx="6">
                  <c:v>7 - coopé</c:v>
                </c:pt>
                <c:pt idx="7">
                  <c:v>8 - anim</c:v>
                </c:pt>
              </c:strCache>
            </c:strRef>
          </c:cat>
          <c:val>
            <c:numRef>
              <c:f>'montant progr par FA et par CP'!$I$4:$I$11</c:f>
              <c:numCache>
                <c:formatCode>#,##0.00</c:formatCode>
                <c:ptCount val="8"/>
                <c:pt idx="0">
                  <c:v>15000</c:v>
                </c:pt>
                <c:pt idx="1">
                  <c:v>694923.66999999993</c:v>
                </c:pt>
                <c:pt idx="2">
                  <c:v>45932</c:v>
                </c:pt>
                <c:pt idx="3">
                  <c:v>100603.07</c:v>
                </c:pt>
                <c:pt idx="4">
                  <c:v>1044136.5700000001</c:v>
                </c:pt>
                <c:pt idx="5">
                  <c:v>116799</c:v>
                </c:pt>
                <c:pt idx="6">
                  <c:v>6675.33</c:v>
                </c:pt>
                <c:pt idx="7">
                  <c:v>83927.9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7DC-49EF-9D5C-4A4A6311D9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7893915102742237E-2"/>
          <c:y val="0.71429315667329385"/>
          <c:w val="0.96323424112553679"/>
          <c:h val="0.206141560884248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cher Book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dirty="0" smtClean="0">
                <a:latin typeface="Archer Book" panose="02000000000000000000" pitchFamily="50" charset="0"/>
              </a:rPr>
              <a:t>Répartition </a:t>
            </a:r>
            <a:r>
              <a:rPr lang="en-US" sz="900" b="1" dirty="0">
                <a:latin typeface="Archer Book" panose="02000000000000000000" pitchFamily="50" charset="0"/>
              </a:rPr>
              <a:t>des aides LEADER</a:t>
            </a:r>
            <a:r>
              <a:rPr lang="en-US" sz="900" b="1" baseline="0" dirty="0">
                <a:latin typeface="Archer Book" panose="02000000000000000000" pitchFamily="50" charset="0"/>
              </a:rPr>
              <a:t> </a:t>
            </a:r>
          </a:p>
          <a:p>
            <a:pPr>
              <a:defRPr sz="900"/>
            </a:pPr>
            <a:r>
              <a:rPr lang="en-US" sz="900" b="1" baseline="0" dirty="0">
                <a:latin typeface="Archer Book" panose="02000000000000000000" pitchFamily="50" charset="0"/>
              </a:rPr>
              <a:t>en fonction du type de dépenses</a:t>
            </a:r>
            <a:r>
              <a:rPr lang="en-US" sz="900" b="1" dirty="0">
                <a:latin typeface="Archer Book" panose="02000000000000000000" pitchFamily="50" charset="0"/>
              </a:rPr>
              <a:t> </a:t>
            </a:r>
          </a:p>
        </c:rich>
      </c:tx>
      <c:layout>
        <c:manualLayout>
          <c:xMode val="edge"/>
          <c:yMode val="edge"/>
          <c:x val="0.1761446005165776"/>
          <c:y val="0.23197410475785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1064341299753309"/>
          <c:y val="0.38271708225557721"/>
          <c:w val="0.53325273136060003"/>
          <c:h val="0.58859123045507122"/>
        </c:manualLayout>
      </c:layout>
      <c:pieChart>
        <c:varyColors val="1"/>
        <c:ser>
          <c:idx val="0"/>
          <c:order val="0"/>
          <c:tx>
            <c:strRef>
              <c:f>'type de dépenses'!$D$99</c:f>
              <c:strCache>
                <c:ptCount val="1"/>
                <c:pt idx="0">
                  <c:v>Total Leader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94-42CF-B764-DA3EC0B8672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94-42CF-B764-DA3EC0B86728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94-42CF-B764-DA3EC0B86728}"/>
              </c:ext>
            </c:extLst>
          </c:dPt>
          <c:dLbls>
            <c:dLbl>
              <c:idx val="0"/>
              <c:layout>
                <c:manualLayout>
                  <c:x val="0.1803786366037512"/>
                  <c:y val="0.126032103100865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94-42CF-B764-DA3EC0B86728}"/>
                </c:ext>
                <c:ext xmlns:c15="http://schemas.microsoft.com/office/drawing/2012/chart" uri="{CE6537A1-D6FC-4f65-9D91-7224C49458BB}">
                  <c15:layout>
                    <c:manualLayout>
                      <c:w val="0.31249052092150664"/>
                      <c:h val="0.232359766480405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480984897002128"/>
                  <c:y val="-8.02277457235296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94-42CF-B764-DA3EC0B86728}"/>
                </c:ext>
                <c:ext xmlns:c15="http://schemas.microsoft.com/office/drawing/2012/chart" uri="{CE6537A1-D6FC-4f65-9D91-7224C49458BB}">
                  <c15:layout>
                    <c:manualLayout>
                      <c:w val="0.39794960020466225"/>
                      <c:h val="0.1865295088072060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2578515386010947E-2"/>
                  <c:y val="7.998232462735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cher Book" panose="02000000000000000000" pitchFamily="50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94-42CF-B764-DA3EC0B86728}"/>
                </c:ext>
                <c:ext xmlns:c15="http://schemas.microsoft.com/office/drawing/2012/chart" uri="{CE6537A1-D6FC-4f65-9D91-7224C49458BB}">
                  <c15:layout>
                    <c:manualLayout>
                      <c:w val="0.34059666828633711"/>
                      <c:h val="0.2275836887517226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cher Book" panose="020000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'type de dépenses'!$B$100:$C$102</c:f>
              <c:multiLvlStrCache>
                <c:ptCount val="3"/>
                <c:lvl>
                  <c:pt idx="0">
                    <c:v>DEPENSES IMMATERIELLES</c:v>
                  </c:pt>
                  <c:pt idx="1">
                    <c:v>DEPENSES MATERIELLES</c:v>
                  </c:pt>
                  <c:pt idx="2">
                    <c:v>LES 2</c:v>
                  </c:pt>
                </c:lvl>
                <c:lvl>
                  <c:pt idx="0">
                    <c:v>8 dossiers</c:v>
                  </c:pt>
                  <c:pt idx="1">
                    <c:v>22 dossiers</c:v>
                  </c:pt>
                  <c:pt idx="2">
                    <c:v>15 dossiers</c:v>
                  </c:pt>
                </c:lvl>
              </c:multiLvlStrCache>
            </c:multiLvlStrRef>
          </c:cat>
          <c:val>
            <c:numRef>
              <c:f>'type de dépenses'!$D$100:$D$102</c:f>
              <c:numCache>
                <c:formatCode>#\ ##0.00\ "€"</c:formatCode>
                <c:ptCount val="3"/>
                <c:pt idx="0">
                  <c:v>138141.97</c:v>
                </c:pt>
                <c:pt idx="1">
                  <c:v>1174455</c:v>
                </c:pt>
                <c:pt idx="2">
                  <c:v>711472.66999999993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94-42CF-B764-DA3EC0B86728}"/>
            </c:ext>
          </c:extLst>
        </c:ser>
        <c:ser>
          <c:idx val="1"/>
          <c:order val="1"/>
          <c:tx>
            <c:strRef>
              <c:f>'type de dépenses'!$E$99</c:f>
              <c:strCache>
                <c:ptCount val="1"/>
                <c:pt idx="0">
                  <c:v>Montant Moyen LEADER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C94-42CF-B764-DA3EC0B8672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C94-42CF-B764-DA3EC0B86728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C94-42CF-B764-DA3EC0B867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'type de dépenses'!$B$100:$C$102</c:f>
              <c:multiLvlStrCache>
                <c:ptCount val="3"/>
                <c:lvl>
                  <c:pt idx="0">
                    <c:v>DEPENSES IMMATERIELLES</c:v>
                  </c:pt>
                  <c:pt idx="1">
                    <c:v>DEPENSES MATERIELLES</c:v>
                  </c:pt>
                  <c:pt idx="2">
                    <c:v>LES 2</c:v>
                  </c:pt>
                </c:lvl>
                <c:lvl>
                  <c:pt idx="0">
                    <c:v>8 dossiers</c:v>
                  </c:pt>
                  <c:pt idx="1">
                    <c:v>22 dossiers</c:v>
                  </c:pt>
                  <c:pt idx="2">
                    <c:v>15 dossiers</c:v>
                  </c:pt>
                </c:lvl>
              </c:multiLvlStrCache>
            </c:multiLvlStrRef>
          </c:cat>
          <c:val>
            <c:numRef>
              <c:f>'type de dépenses'!$E$100:$E$102</c:f>
              <c:numCache>
                <c:formatCode>#\ ##0.00\ "€"</c:formatCode>
                <c:ptCount val="3"/>
                <c:pt idx="0">
                  <c:v>17267.74625</c:v>
                </c:pt>
                <c:pt idx="1">
                  <c:v>53384.318181818184</c:v>
                </c:pt>
                <c:pt idx="2">
                  <c:v>47431.511333333328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C94-42CF-B764-DA3EC0B8672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900" b="1" dirty="0">
                <a:latin typeface="Archer Book" panose="02000000000000000000" pitchFamily="50" charset="0"/>
              </a:rPr>
              <a:t>Répartition par FA au 29/06/2018</a:t>
            </a:r>
          </a:p>
        </c:rich>
      </c:tx>
      <c:layout>
        <c:manualLayout>
          <c:xMode val="edge"/>
          <c:yMode val="edge"/>
          <c:x val="0.2179570015893015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3511713278774987"/>
          <c:y val="0.13050098303674562"/>
          <c:w val="0.75033409128219097"/>
          <c:h val="0.55130101917082053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7893915102742237E-2"/>
          <c:y val="0.71429315667329385"/>
          <c:w val="0.96323424112553679"/>
          <c:h val="0.2061415608842480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cher Book" panose="020000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7" y="1"/>
            <a:ext cx="2918831" cy="495029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9BCED86F-8EFC-4363-9430-B0310D34F23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8"/>
            <a:ext cx="5388610" cy="388486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1" cy="495028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FF21DF91-B21D-4CE8-966B-7095531652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099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9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8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18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7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7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8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36" algn="l" defTabSz="9140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1900"/>
            <a:ext cx="2303463" cy="3330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DF91-B21D-4CE8-966B-70955316527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840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1900"/>
            <a:ext cx="2303463" cy="3330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DF91-B21D-4CE8-966B-70955316527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87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1900"/>
            <a:ext cx="2303463" cy="3330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DF91-B21D-4CE8-966B-709553165276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6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1900"/>
            <a:ext cx="2303463" cy="33305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1DF91-B21D-4CE8-966B-709553165276}" type="slidenum">
              <a:rPr lang="fr-FR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6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73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44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52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7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559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04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92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75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8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96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94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6BBD-7C29-4AF0-B548-7511F79CB20D}" type="datetimeFigureOut">
              <a:rPr lang="fr-FR" smtClean="0"/>
              <a:t>02/10/2018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EE20-3553-404D-B384-CF924340C7F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28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udrey.puechbroussoux@parc-grands-causses.fr" TargetMode="External"/><Relationship Id="rId4" Type="http://schemas.openxmlformats.org/officeDocument/2006/relationships/hyperlink" Target="mailto:sebatien.pujol@parc-grands-causses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chart" Target="../charts/chart2.xml"/><Relationship Id="rId4" Type="http://schemas.openxmlformats.org/officeDocument/2006/relationships/image" Target="../media/image3.jpe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60848" y="4545128"/>
            <a:ext cx="4680586" cy="996045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Archer Bold" panose="02000000000000000000" pitchFamily="50" charset="0"/>
              </a:rPr>
              <a:t>Programme Leader 2014-2020</a:t>
            </a:r>
          </a:p>
          <a:p>
            <a:r>
              <a:rPr lang="fr-FR" dirty="0" smtClean="0">
                <a:latin typeface="Archer Bold" panose="02000000000000000000" pitchFamily="50" charset="0"/>
              </a:rPr>
              <a:t>BILAN au 31/07/2018</a:t>
            </a:r>
            <a:endParaRPr lang="fr-FR" dirty="0">
              <a:latin typeface="Archer Bold" panose="02000000000000000000" pitchFamily="50" charset="0"/>
            </a:endParaRPr>
          </a:p>
          <a:p>
            <a:r>
              <a:rPr lang="fr-FR" dirty="0">
                <a:latin typeface="Archer Bold" panose="02000000000000000000" pitchFamily="50" charset="0"/>
              </a:rPr>
              <a:t>GAL GRANDS CAUSSES - LEVEZOU</a:t>
            </a:r>
          </a:p>
          <a:p>
            <a:endParaRPr lang="fr-FR" dirty="0">
              <a:latin typeface="Archer Bold" panose="02000000000000000000" pitchFamily="50" charset="0"/>
            </a:endParaRPr>
          </a:p>
          <a:p>
            <a:endParaRPr lang="fr-FR" dirty="0">
              <a:latin typeface="Archer Bold" panose="02000000000000000000" pitchFamily="50" charset="0"/>
            </a:endParaRPr>
          </a:p>
        </p:txBody>
      </p:sp>
      <p:pic>
        <p:nvPicPr>
          <p:cNvPr id="4" name="Image 3" descr="C:\Users\audrey\Desktop\LOGO\bloc LEADER au 20 07 17\FDS EUROPEEN RURAL + LEADER+ment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48" y="3014350"/>
            <a:ext cx="4680586" cy="1254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60848" y="7001275"/>
            <a:ext cx="4055268" cy="1008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51"/>
              </a:spcAft>
            </a:pPr>
            <a:r>
              <a:rPr lang="fr-FR" sz="813" dirty="0">
                <a:latin typeface="Archer Book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81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900" b="1" i="1" dirty="0">
                <a:latin typeface="Archer Book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Contacts équipe GAL : 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900" dirty="0">
                <a:latin typeface="Archer Book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Sébastien PUJOL au 05 65 61 43 62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900" u="sng" dirty="0">
                <a:solidFill>
                  <a:srgbClr val="0000FF"/>
                </a:solidFill>
                <a:latin typeface="Archer Book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sebatien.pujol@parc-grands-causses.fr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900" dirty="0">
                <a:latin typeface="Archer Book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Audrey PUECHBROUSSOUX  au 05 65 61 43 63 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900" u="sng" dirty="0">
                <a:solidFill>
                  <a:srgbClr val="0000FF"/>
                </a:solidFill>
                <a:latin typeface="Archer Book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audrey.puechbroussoux@parc-grands-causses.fr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:\COMMUNICATION\CHARTE graphique\Etiquettes\etiquette-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62" y="245497"/>
            <a:ext cx="4271962" cy="6372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1109" y="351137"/>
            <a:ext cx="4271962" cy="390322"/>
          </a:xfrm>
        </p:spPr>
        <p:txBody>
          <a:bodyPr>
            <a:normAutofit/>
          </a:bodyPr>
          <a:lstStyle/>
          <a:p>
            <a:r>
              <a:rPr lang="fr-FR" sz="900" b="1" dirty="0">
                <a:latin typeface="Archer Bold" panose="02000000000000000000" pitchFamily="50" charset="0"/>
              </a:rPr>
              <a:t>Bilan - Etat des lieux de la </a:t>
            </a:r>
            <a:r>
              <a:rPr lang="fr-FR" sz="900" b="1" dirty="0" smtClean="0">
                <a:latin typeface="Archer Bold" panose="02000000000000000000" pitchFamily="50" charset="0"/>
              </a:rPr>
              <a:t>programmation</a:t>
            </a:r>
            <a:endParaRPr lang="fr-FR" sz="800" i="1" u="sng" dirty="0">
              <a:latin typeface="Archer Light" pitchFamily="50" charset="0"/>
            </a:endParaRPr>
          </a:p>
        </p:txBody>
      </p:sp>
      <p:pic>
        <p:nvPicPr>
          <p:cNvPr id="4" name="Image 3" descr="Q:\COMMUNICATION\CHARTE graphique\PICTOS\01_activites\noir\02_balise_Noi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06" y="284903"/>
            <a:ext cx="638473" cy="5584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1099427" y="1146076"/>
            <a:ext cx="2169184" cy="229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u="sng" dirty="0">
                <a:latin typeface="Archer Bold" panose="02000000000000000000" pitchFamily="50" charset="0"/>
              </a:rPr>
              <a:t>a. Synthèse des données quantitatives :</a:t>
            </a:r>
            <a:endParaRPr lang="fr-FR" sz="9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293023" y="2455863"/>
            <a:ext cx="228867" cy="22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63" dirty="0"/>
          </a:p>
        </p:txBody>
      </p:sp>
      <p:grpSp>
        <p:nvGrpSpPr>
          <p:cNvPr id="38" name="Groupe 37"/>
          <p:cNvGrpSpPr/>
          <p:nvPr/>
        </p:nvGrpSpPr>
        <p:grpSpPr>
          <a:xfrm>
            <a:off x="1119417" y="1505820"/>
            <a:ext cx="1978267" cy="989350"/>
            <a:chOff x="586432" y="1853317"/>
            <a:chExt cx="2434791" cy="1217659"/>
          </a:xfrm>
        </p:grpSpPr>
        <p:pic>
          <p:nvPicPr>
            <p:cNvPr id="23" name="Image 22" descr="Q:\COMMUNICATION\CHARTE graphique\Etiquettes\etiquette-22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432" y="1853317"/>
              <a:ext cx="2321868" cy="11638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603724" y="2113161"/>
              <a:ext cx="2417499" cy="957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latin typeface="Archer Book" panose="02000000000000000000" pitchFamily="50" charset="0"/>
                </a:rPr>
                <a:t>6 Comités de Programmation </a:t>
              </a:r>
            </a:p>
            <a:p>
              <a:r>
                <a:rPr lang="fr-FR" sz="900" b="1" dirty="0">
                  <a:latin typeface="Archer Book" panose="02000000000000000000" pitchFamily="50" charset="0"/>
                </a:rPr>
                <a:t>2 107 997,54 </a:t>
              </a:r>
              <a:r>
                <a:rPr lang="fr-FR" sz="900" dirty="0">
                  <a:latin typeface="Archer Book" panose="02000000000000000000" pitchFamily="50" charset="0"/>
                </a:rPr>
                <a:t>€ de programmés</a:t>
              </a:r>
            </a:p>
            <a:p>
              <a:pPr lvl="0"/>
              <a:r>
                <a:rPr lang="fr-FR" sz="900" dirty="0">
                  <a:solidFill>
                    <a:prstClr val="black"/>
                  </a:solidFill>
                  <a:latin typeface="Archer Book" panose="02000000000000000000" pitchFamily="50" charset="0"/>
                </a:rPr>
                <a:t>Soit 68 % de l’enveloppe</a:t>
              </a:r>
            </a:p>
            <a:p>
              <a:endParaRPr lang="fr-FR" sz="894" dirty="0">
                <a:latin typeface="Archer Book" panose="02000000000000000000" pitchFamily="50" charset="0"/>
              </a:endParaRPr>
            </a:p>
            <a:p>
              <a:endParaRPr lang="fr-FR" sz="863" dirty="0"/>
            </a:p>
          </p:txBody>
        </p:sp>
      </p:grpSp>
      <p:pic>
        <p:nvPicPr>
          <p:cNvPr id="19" name="Espace réservé du contenu 5" descr="Q:\COMMUNICATION\CHARTE graphique\PICTOS\01_activites\noir\03_guide_Noir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95" y="6444244"/>
            <a:ext cx="715934" cy="26340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2123387" y="2656015"/>
            <a:ext cx="356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2F5496"/>
                </a:solidFill>
                <a:latin typeface="Archer Book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Suivi de l’accompagnement des maîtres d’œuvre depuis la mise en place du programme LEADER </a:t>
            </a:r>
            <a:r>
              <a:rPr lang="fr-FR" sz="900" dirty="0" smtClean="0">
                <a:solidFill>
                  <a:srgbClr val="2F5496"/>
                </a:solidFill>
                <a:latin typeface="Archer Book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2014-2020</a:t>
            </a:r>
            <a:endParaRPr lang="fr-FR" sz="600" i="1" dirty="0">
              <a:latin typeface="Archer Book" panose="02000000000000000000" pitchFamily="50" charset="0"/>
              <a:ea typeface="Times New Roman" panose="02020603050405020304" pitchFamily="18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4222133" y="1404069"/>
            <a:ext cx="1870938" cy="1183252"/>
            <a:chOff x="4441196" y="1588816"/>
            <a:chExt cx="2073104" cy="1300860"/>
          </a:xfrm>
        </p:grpSpPr>
        <p:pic>
          <p:nvPicPr>
            <p:cNvPr id="27" name="Image 26" descr="Q:\COMMUNICATION\CHARTE graphique\Etiquettes\etiquette-09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196" y="1588816"/>
              <a:ext cx="1913577" cy="1300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4441196" y="2008386"/>
              <a:ext cx="2073104" cy="795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latin typeface="Archer Book" panose="02000000000000000000" pitchFamily="50" charset="0"/>
                </a:rPr>
                <a:t>Montant moyen/doss = 44 980 €</a:t>
              </a:r>
            </a:p>
            <a:p>
              <a:pPr algn="ctr"/>
              <a:r>
                <a:rPr lang="fr-FR" sz="900" dirty="0">
                  <a:latin typeface="Archer Book" panose="02000000000000000000" pitchFamily="50" charset="0"/>
                </a:rPr>
                <a:t>Montant maxi = 150 000 €</a:t>
              </a:r>
            </a:p>
            <a:p>
              <a:pPr algn="ctr"/>
              <a:r>
                <a:rPr lang="fr-FR" sz="900" dirty="0">
                  <a:latin typeface="Archer Book" panose="02000000000000000000" pitchFamily="50" charset="0"/>
                </a:rPr>
                <a:t>Montant mini = 11 471 €</a:t>
              </a:r>
            </a:p>
          </p:txBody>
        </p:sp>
      </p:grpSp>
      <p:pic>
        <p:nvPicPr>
          <p:cNvPr id="33" name="Espace réservé du contenu 5" descr="Q:\COMMUNICATION\CHARTE graphique\PICTOS\01_activites\noir\03_guide_Noir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55" y="2733973"/>
            <a:ext cx="715934" cy="2634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e 33"/>
          <p:cNvGrpSpPr/>
          <p:nvPr/>
        </p:nvGrpSpPr>
        <p:grpSpPr>
          <a:xfrm>
            <a:off x="5101782" y="3626195"/>
            <a:ext cx="847319" cy="785154"/>
            <a:chOff x="557212" y="2398234"/>
            <a:chExt cx="1104900" cy="1171575"/>
          </a:xfrm>
        </p:grpSpPr>
        <p:pic>
          <p:nvPicPr>
            <p:cNvPr id="35" name="Image 34" descr="Q:\COMMUNICATION\CHARTE graphique\Etiquettes\etiquette-13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2" y="2398234"/>
              <a:ext cx="1104900" cy="1171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ZoneTexte 35"/>
            <p:cNvSpPr txBox="1"/>
            <p:nvPr/>
          </p:nvSpPr>
          <p:spPr>
            <a:xfrm>
              <a:off x="667542" y="2928555"/>
              <a:ext cx="884238" cy="55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Archer Book" panose="02000000000000000000" pitchFamily="50" charset="0"/>
                </a:rPr>
                <a:t>13 projets innovants</a:t>
              </a:r>
              <a:endParaRPr lang="fr-FR" sz="900" dirty="0">
                <a:latin typeface="Archer Book" panose="02000000000000000000" pitchFamily="50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23387" y="6484097"/>
            <a:ext cx="300589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2F5496"/>
                </a:solidFill>
                <a:latin typeface="Archer Book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 Les projets </a:t>
            </a:r>
            <a:r>
              <a:rPr lang="fr-FR" sz="900" dirty="0">
                <a:solidFill>
                  <a:schemeClr val="accent1">
                    <a:lumMod val="75000"/>
                  </a:schemeClr>
                </a:solidFill>
                <a:latin typeface="Archer Book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programmés</a:t>
            </a:r>
            <a:endParaRPr lang="fr-FR" sz="900" dirty="0">
              <a:solidFill>
                <a:schemeClr val="accent1">
                  <a:lumMod val="75000"/>
                </a:schemeClr>
              </a:solidFill>
              <a:latin typeface="Archer Book" panose="02000000000000000000" pitchFamily="50" charset="0"/>
              <a:ea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8048" y="1730281"/>
            <a:ext cx="460215" cy="449852"/>
          </a:xfrm>
          <a:prstGeom prst="rect">
            <a:avLst/>
          </a:prstGeom>
        </p:spPr>
      </p:pic>
      <p:graphicFrame>
        <p:nvGraphicFramePr>
          <p:cNvPr id="29" name="Graphique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867935"/>
              </p:ext>
            </p:extLst>
          </p:nvPr>
        </p:nvGraphicFramePr>
        <p:xfrm>
          <a:off x="597260" y="6971862"/>
          <a:ext cx="3029073" cy="2090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0" name="Graphique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242602"/>
              </p:ext>
            </p:extLst>
          </p:nvPr>
        </p:nvGraphicFramePr>
        <p:xfrm>
          <a:off x="2989324" y="6838576"/>
          <a:ext cx="3761921" cy="222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76498"/>
              </p:ext>
            </p:extLst>
          </p:nvPr>
        </p:nvGraphicFramePr>
        <p:xfrm>
          <a:off x="1133470" y="3218934"/>
          <a:ext cx="3711708" cy="3010494"/>
        </p:xfrm>
        <a:graphic>
          <a:graphicData uri="http://schemas.openxmlformats.org/drawingml/2006/table">
            <a:tbl>
              <a:tblPr/>
              <a:tblGrid>
                <a:gridCol w="765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9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6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69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5389">
                <a:tc rowSpan="21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129 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RDV LEADER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114</a:t>
                      </a:r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 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dossiers </a:t>
                      </a:r>
                      <a:r>
                        <a:rPr lang="fr-F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éligibles*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45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 dossiers programmés*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41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dossiers engagés*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dossiers payés*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* hors 19.4</a:t>
                      </a:r>
                    </a:p>
                  </a:txBody>
                  <a:tcPr marL="7738" marR="7738" marT="77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23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dossiers réceptionnés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46 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dossiers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à venir dont :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21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ok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21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 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pistes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53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 en suspens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15 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dossiers non éligibles</a:t>
                      </a: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31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7738" marR="7738" marT="77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2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Q:\COMMUNICATION\CHARTE graphique\PICTOS\01_activites\noir\03_guide_Noir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34" y="385865"/>
            <a:ext cx="715934" cy="263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55" y="4026745"/>
            <a:ext cx="3922270" cy="5538185"/>
          </a:xfrm>
          <a:prstGeom prst="rect">
            <a:avLst/>
          </a:prstGeom>
        </p:spPr>
      </p:pic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599241"/>
              </p:ext>
            </p:extLst>
          </p:nvPr>
        </p:nvGraphicFramePr>
        <p:xfrm>
          <a:off x="796776" y="731520"/>
          <a:ext cx="2326179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959869" y="373143"/>
            <a:ext cx="3551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2F5496"/>
                </a:solidFill>
                <a:latin typeface="Archer Book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 Répartition de l’enveloppe programmée :</a:t>
            </a:r>
            <a:endParaRPr lang="fr-FR" sz="900" dirty="0">
              <a:latin typeface="Archer Book" panose="02000000000000000000" pitchFamily="50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531862"/>
              </p:ext>
            </p:extLst>
          </p:nvPr>
        </p:nvGraphicFramePr>
        <p:xfrm>
          <a:off x="3122956" y="-6248"/>
          <a:ext cx="3494538" cy="316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084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Q:\COMMUNICATION\CHARTE graphique\PICTOS\01_activites\noir\03_guide_Noir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34" y="385865"/>
            <a:ext cx="715934" cy="2634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796776" y="731520"/>
          <a:ext cx="2326179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1959869" y="373143"/>
            <a:ext cx="3551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2F5496"/>
                </a:solidFill>
                <a:latin typeface="Archer Book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#  </a:t>
            </a:r>
            <a:r>
              <a:rPr lang="fr-FR" sz="900" dirty="0" smtClean="0">
                <a:solidFill>
                  <a:srgbClr val="2F5496"/>
                </a:solidFill>
                <a:latin typeface="Archer Book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liste des projets programmés </a:t>
            </a:r>
            <a:r>
              <a:rPr lang="fr-FR" sz="900" dirty="0" smtClean="0">
                <a:solidFill>
                  <a:srgbClr val="2F5496"/>
                </a:solidFill>
                <a:latin typeface="Archer Book" panose="02000000000000000000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fr-FR" sz="900" dirty="0">
              <a:latin typeface="Archer Book" panose="02000000000000000000" pitchFamily="50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83271"/>
              </p:ext>
            </p:extLst>
          </p:nvPr>
        </p:nvGraphicFramePr>
        <p:xfrm>
          <a:off x="635002" y="776818"/>
          <a:ext cx="5676899" cy="8405280"/>
        </p:xfrm>
        <a:graphic>
          <a:graphicData uri="http://schemas.openxmlformats.org/drawingml/2006/table">
            <a:tbl>
              <a:tblPr/>
              <a:tblGrid>
                <a:gridCol w="253070"/>
                <a:gridCol w="440531"/>
                <a:gridCol w="478021"/>
                <a:gridCol w="1265352"/>
                <a:gridCol w="553005"/>
                <a:gridCol w="974790"/>
                <a:gridCol w="799827"/>
                <a:gridCol w="912303"/>
              </a:tblGrid>
              <a:tr h="814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HA1:H15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OBJ STRAT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FICHE ACTION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bénéficiaire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 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Intitulé de l’opération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Cout TOTAL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Montant FEADER attribué en Comité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34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SCI MALISA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privé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Extension du gîte du Brugas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263 481,00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20 000,00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 &amp; 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Saint-Rome-de-Tarn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Rénov château : maison des services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545 895,93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36 000,00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 com Millau Grands Causses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Maison de santé Aguessac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485 730,83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31 155,00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Saint-Juery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Salle multifonctionnelle 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213 715,53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55 000,00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Montagnol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Création d'un multi-service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268 126,16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44 000,00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700" b="1" i="0" u="none" strike="noStrike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 com Lot et Serre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Salle animation culturelle Campagnac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463 811,73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50 000,00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Chambre des Métiers et de l'Artisanat de l'Aveyron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Eco défis 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84 381,34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34 603,07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8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Millau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Extension du skate park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77 200,00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30 000,00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9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A285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statues Menhirs, projet culturel de territoire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26 239,72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11 950,00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A290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rdv au bistrots 2015-2016-2017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26 169,93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11 481,57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11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A278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Prog d'interprétation des patrimoines - année 2016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51 527,22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16 249,22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 &amp;4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Marc ANDREY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privé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Acquisition de matériel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70 118,00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15 000,00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17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13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Brusque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Exploitation de l'eau de source du Céras: étude de faisabilité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83 500,00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23 000,00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4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14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A272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Mobilité 2016 2017 2018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278 422,11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98 760,00</a:t>
                      </a:r>
                    </a:p>
                  </a:txBody>
                  <a:tcPr marL="6722" marR="6722" marT="6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49277"/>
              </p:ext>
            </p:extLst>
          </p:nvPr>
        </p:nvGraphicFramePr>
        <p:xfrm>
          <a:off x="609600" y="619428"/>
          <a:ext cx="5708650" cy="8772221"/>
        </p:xfrm>
        <a:graphic>
          <a:graphicData uri="http://schemas.openxmlformats.org/drawingml/2006/table">
            <a:tbl>
              <a:tblPr/>
              <a:tblGrid>
                <a:gridCol w="254486"/>
                <a:gridCol w="442994"/>
                <a:gridCol w="480695"/>
                <a:gridCol w="1272430"/>
                <a:gridCol w="556099"/>
                <a:gridCol w="980241"/>
                <a:gridCol w="804300"/>
                <a:gridCol w="917405"/>
              </a:tblGrid>
              <a:tr h="373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Rivière-sur-Tarn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Réhabilitation du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bâtiment </a:t>
                      </a:r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jeunesse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384 066,36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27 500,00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16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Castelnau-Pegayrols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Construction d'une maison des services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663 136,40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125 000,00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17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&amp;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Communauté de communes Lévezou-Pareloup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Harmonisation de la signalétique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406 956,00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50 000,00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18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&amp;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Communauté de communes Pays-de-Salars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Harmonisation de la signalétique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338 742,00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50 000,00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19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&amp;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Communauté de communes du Saint-Affricain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Harmonisation de la signalétique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133 615,41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33 400,00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&amp;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Association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Jeunesse </a:t>
                      </a:r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Vacances Millavoises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privé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Rénovation du site de La Salvage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739 834,34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125 000,00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21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Communauté de communes du Saint-Affricain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Création d'un réseau de sentiers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119 970,00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40 000,00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Association des producteurs de plantes aromatiques et médicinales en Midi-Pyrénées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privé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Structuration de la filière PAM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15 406,67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6 675,33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23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A301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PA interprétation 2016 réalisé en 2017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111 082,80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20 250,00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24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A302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PA promotion 2016 réalisé en 2017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58 146,13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22 374,45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Villefranche de Panat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Création d'une salle multimédia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194 779,99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40 000,00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26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d'Arvieu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Reconstruction de la salle de spectacle Les Tilleuls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677 000,00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125 000,00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27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Salles-Curan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Rénovation du Grenier de Monsieur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409 476,00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80 000,00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28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2  4  5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Saint Jean d'Alcapiès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aménagements </a:t>
                      </a:r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extérieurs </a:t>
                      </a:r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des Gîtes au Château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232 637,64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27 900,00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29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Vabres l'Abbaye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Création d'une salle de restauration et d'activités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544 657,85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60 000,00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2  4  5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FMCL / Festival &amp; Rencontres de Musique de Chambre du Larzac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privée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Festival &amp; Rencontres de Musique de Chambre du Larzac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70 566,81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12 500,00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31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Millau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les Echappées de la Maison du Peuple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77 151,27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15 000,00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Vabres l'Abbaye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Aménagement d'un skate Parc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85 854,00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28 000,00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2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33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 et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SIVOM St Rome de Tarn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Création de scénographie: espace d'information Raspes et Lévézou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167 030,00 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40 000,00 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34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et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CC MUSE ET RASPES DU TARN T2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Harmonisation de la signalétique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72 284,25 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18 000,00 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60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2, 4 et 5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CC Larzac et Vallées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Extension et développement du Hameau de Moulès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1 404 005,00 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125 000,00 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36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A322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Promotion et Interprétation des patrimoines / programme d’action 2017, réalisation 2018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105 176,00 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24 000,00  </a:t>
                      </a:r>
                    </a:p>
                  </a:txBody>
                  <a:tcPr marL="3933" marR="3933" marT="39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6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19400"/>
              </p:ext>
            </p:extLst>
          </p:nvPr>
        </p:nvGraphicFramePr>
        <p:xfrm>
          <a:off x="596899" y="596898"/>
          <a:ext cx="5702302" cy="8361108"/>
        </p:xfrm>
        <a:graphic>
          <a:graphicData uri="http://schemas.openxmlformats.org/drawingml/2006/table">
            <a:tbl>
              <a:tblPr/>
              <a:tblGrid>
                <a:gridCol w="254202"/>
                <a:gridCol w="442501"/>
                <a:gridCol w="480162"/>
                <a:gridCol w="1271014"/>
                <a:gridCol w="555480"/>
                <a:gridCol w="979151"/>
                <a:gridCol w="803407"/>
                <a:gridCol w="916385"/>
              </a:tblGrid>
              <a:tr h="9402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37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A324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Développement d’outils numériques dédiés à la valorisation du territoire / programme d’action 2017, réalisation 2018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78 710,00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13 500,00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38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PETR LEVEZOU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Edition d'un ouvrage et d'une exposition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31 884,50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13 300,00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39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 A321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Etude prospective de la ressource bois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66 165,00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22 932,00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 et 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Mairie de Montagnol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Installation d'une station Service - multi service de Montagnol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145 681,00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22 000,00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41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CC du St-Affricain, Roquefort, Sept vallons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Sports urbains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134 440,00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55 000,00 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42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et 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SIL SEVERAC D'AVEYRON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HARMONISATION SIGNALETIQUE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121 690,15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31 500,00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43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Millau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Création d'un pôle petite enfance 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3 899 445,00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150 000,00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6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44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Commune de NANT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Création d'un point de consultation / réseau de santé multisite CC Larzac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1 355 065,00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125 000,00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0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45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PNRGC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Déploiement d’un service d’autopartage</a:t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/>
                      </a:r>
                      <a:b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</a:b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37 582,00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18 039,00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06"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15 820 557,07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2 024 069,64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46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 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8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GAL Grands Causses  / Lévézou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 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Animation Leader année 2015 2016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69 780,47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41 868,28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47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/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8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GAL Grands Causses  / Lévézou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1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public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Animation LEADER 2017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70 099,36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42 059,62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700" b="1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139 879,83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83 927,90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06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Archer Book" panose="02000000000000000000" pitchFamily="50" charset="0"/>
                      </a:endParaRPr>
                    </a:p>
                  </a:txBody>
                  <a:tcPr marL="6108" marR="6108" marT="610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700" b="1" i="0" u="none" strike="noStrike" dirty="0">
                          <a:solidFill>
                            <a:srgbClr val="808080"/>
                          </a:solidFill>
                          <a:effectLst/>
                          <a:latin typeface="Archer Book" panose="02000000000000000000" pitchFamily="50" charset="0"/>
                        </a:rPr>
                        <a:t>15 960 436,90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2 </a:t>
                      </a:r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cher Book" panose="02000000000000000000" pitchFamily="50" charset="0"/>
                        </a:rPr>
                        <a:t>107 997,54</a:t>
                      </a:r>
                    </a:p>
                  </a:txBody>
                  <a:tcPr marL="6108" marR="6108" marT="6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8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2873</TotalTime>
  <Words>1049</Words>
  <Application>Microsoft Office PowerPoint</Application>
  <PresentationFormat>Format A4 (210 x 297 mm)</PresentationFormat>
  <Paragraphs>446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Archer Bold</vt:lpstr>
      <vt:lpstr>Archer Book</vt:lpstr>
      <vt:lpstr>Archer Light</vt:lpstr>
      <vt:lpstr>Arial</vt:lpstr>
      <vt:lpstr>Calibri</vt:lpstr>
      <vt:lpstr>Calibri Light</vt:lpstr>
      <vt:lpstr>Times New Roman</vt:lpstr>
      <vt:lpstr>Thème Office</vt:lpstr>
      <vt:lpstr>Présentation PowerPoint</vt:lpstr>
      <vt:lpstr>Bilan - Etat des lieux de la programmation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PUECHBROUSSOUX</dc:creator>
  <cp:lastModifiedBy>Audrey PUECHBROUSSOUX</cp:lastModifiedBy>
  <cp:revision>165</cp:revision>
  <cp:lastPrinted>2018-09-03T14:26:15Z</cp:lastPrinted>
  <dcterms:created xsi:type="dcterms:W3CDTF">2018-07-25T12:55:01Z</dcterms:created>
  <dcterms:modified xsi:type="dcterms:W3CDTF">2018-10-02T12:46:10Z</dcterms:modified>
</cp:coreProperties>
</file>